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783" r:id="rId3"/>
    <p:sldId id="779" r:id="rId4"/>
    <p:sldId id="773" r:id="rId5"/>
    <p:sldId id="781" r:id="rId6"/>
    <p:sldId id="777" r:id="rId7"/>
    <p:sldId id="774" r:id="rId8"/>
    <p:sldId id="778" r:id="rId9"/>
    <p:sldId id="782" r:id="rId10"/>
    <p:sldId id="296" r:id="rId11"/>
    <p:sldId id="460" r:id="rId12"/>
    <p:sldId id="297" r:id="rId13"/>
    <p:sldId id="299" r:id="rId14"/>
    <p:sldId id="280" r:id="rId15"/>
    <p:sldId id="282" r:id="rId16"/>
    <p:sldId id="301" r:id="rId17"/>
    <p:sldId id="284" r:id="rId18"/>
    <p:sldId id="263" r:id="rId19"/>
    <p:sldId id="520" r:id="rId20"/>
    <p:sldId id="264" r:id="rId21"/>
    <p:sldId id="266" r:id="rId22"/>
    <p:sldId id="461" r:id="rId23"/>
    <p:sldId id="445" r:id="rId24"/>
    <p:sldId id="278" r:id="rId25"/>
    <p:sldId id="442" r:id="rId26"/>
    <p:sldId id="462" r:id="rId27"/>
    <p:sldId id="385" r:id="rId28"/>
    <p:sldId id="384" r:id="rId29"/>
    <p:sldId id="450" r:id="rId30"/>
    <p:sldId id="459" r:id="rId31"/>
    <p:sldId id="309" r:id="rId32"/>
    <p:sldId id="7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E75"/>
    <a:srgbClr val="1E4E76"/>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94603"/>
  </p:normalViewPr>
  <p:slideViewPr>
    <p:cSldViewPr snapToGrid="0">
      <p:cViewPr varScale="1">
        <p:scale>
          <a:sx n="70" d="100"/>
          <a:sy n="70"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6.svg"/><Relationship Id="rId1" Type="http://schemas.openxmlformats.org/officeDocument/2006/relationships/image" Target="../media/image12.png"/><Relationship Id="rId6" Type="http://schemas.openxmlformats.org/officeDocument/2006/relationships/image" Target="../media/image9.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18.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3.png"/><Relationship Id="rId6" Type="http://schemas.openxmlformats.org/officeDocument/2006/relationships/image" Target="../media/image42.sv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6.svg"/><Relationship Id="rId1" Type="http://schemas.openxmlformats.org/officeDocument/2006/relationships/image" Target="../media/image12.png"/><Relationship Id="rId6" Type="http://schemas.openxmlformats.org/officeDocument/2006/relationships/image" Target="../media/image9.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18.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99B0EF-A565-4BD2-BFF8-9142812C28AB}"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DA743235-E91E-443C-81C1-A211711DD2F3}">
      <dgm:prSet/>
      <dgm:spPr/>
      <dgm:t>
        <a:bodyPr/>
        <a:lstStyle/>
        <a:p>
          <a:r>
            <a:rPr lang="en-GB" dirty="0"/>
            <a:t>Most personality traits describe and help you assess “how you act when things happen”. They describe BEHAVIOUR.</a:t>
          </a:r>
          <a:endParaRPr lang="en-US" dirty="0"/>
        </a:p>
      </dgm:t>
    </dgm:pt>
    <dgm:pt modelId="{46C7A17F-4CFC-4379-96BA-3C5F6B17F106}" type="parTrans" cxnId="{C0CE30D3-5F93-4524-9076-33504D48BE49}">
      <dgm:prSet/>
      <dgm:spPr/>
      <dgm:t>
        <a:bodyPr/>
        <a:lstStyle/>
        <a:p>
          <a:endParaRPr lang="en-US"/>
        </a:p>
      </dgm:t>
    </dgm:pt>
    <dgm:pt modelId="{1BAAC448-065C-4809-92A5-C2E5B5A588AE}" type="sibTrans" cxnId="{C0CE30D3-5F93-4524-9076-33504D48BE49}">
      <dgm:prSet/>
      <dgm:spPr/>
      <dgm:t>
        <a:bodyPr/>
        <a:lstStyle/>
        <a:p>
          <a:endParaRPr lang="en-US"/>
        </a:p>
      </dgm:t>
    </dgm:pt>
    <dgm:pt modelId="{CB0C4E90-5D84-47F2-B33E-00FCC4C7DF09}">
      <dgm:prSet/>
      <dgm:spPr/>
      <dgm:t>
        <a:bodyPr/>
        <a:lstStyle/>
        <a:p>
          <a:r>
            <a:rPr lang="en-GB"/>
            <a:t>Mental Toughness describes and assesses “how you think when something happens”. Your MENTAL responses.</a:t>
          </a:r>
          <a:endParaRPr lang="en-US"/>
        </a:p>
      </dgm:t>
    </dgm:pt>
    <dgm:pt modelId="{892111E8-5DAE-49A2-A615-3C0298C6487D}" type="parTrans" cxnId="{11C222F7-CE1B-4006-9146-62B92B304D35}">
      <dgm:prSet/>
      <dgm:spPr/>
      <dgm:t>
        <a:bodyPr/>
        <a:lstStyle/>
        <a:p>
          <a:endParaRPr lang="en-US"/>
        </a:p>
      </dgm:t>
    </dgm:pt>
    <dgm:pt modelId="{DBC3E3BF-3DF1-44E1-BED7-898F08C4D717}" type="sibTrans" cxnId="{11C222F7-CE1B-4006-9146-62B92B304D35}">
      <dgm:prSet/>
      <dgm:spPr/>
      <dgm:t>
        <a:bodyPr/>
        <a:lstStyle/>
        <a:p>
          <a:endParaRPr lang="en-US"/>
        </a:p>
      </dgm:t>
    </dgm:pt>
    <dgm:pt modelId="{4924482B-44AB-4C24-BD7E-4B97B5D61034}">
      <dgm:prSet/>
      <dgm:spPr/>
      <dgm:t>
        <a:bodyPr/>
        <a:lstStyle/>
        <a:p>
          <a:r>
            <a:rPr lang="en-GB"/>
            <a:t>This help us understand “WHY you act when something happens”.</a:t>
          </a:r>
          <a:endParaRPr lang="en-US"/>
        </a:p>
      </dgm:t>
    </dgm:pt>
    <dgm:pt modelId="{F4C05921-6C95-4AF7-B8E0-381E79B70C55}" type="parTrans" cxnId="{86B2705E-992E-4DB7-8FAC-3D69E0D1AAA1}">
      <dgm:prSet/>
      <dgm:spPr/>
      <dgm:t>
        <a:bodyPr/>
        <a:lstStyle/>
        <a:p>
          <a:endParaRPr lang="en-US"/>
        </a:p>
      </dgm:t>
    </dgm:pt>
    <dgm:pt modelId="{FFAECF22-A548-460A-A252-7CD69572B6A9}" type="sibTrans" cxnId="{86B2705E-992E-4DB7-8FAC-3D69E0D1AAA1}">
      <dgm:prSet/>
      <dgm:spPr/>
      <dgm:t>
        <a:bodyPr/>
        <a:lstStyle/>
        <a:p>
          <a:endParaRPr lang="en-US"/>
        </a:p>
      </dgm:t>
    </dgm:pt>
    <dgm:pt modelId="{E820F7D8-3105-42D6-A76E-C8CBDF165490}" type="pres">
      <dgm:prSet presAssocID="{9E99B0EF-A565-4BD2-BFF8-9142812C28AB}" presName="root" presStyleCnt="0">
        <dgm:presLayoutVars>
          <dgm:dir/>
          <dgm:resizeHandles val="exact"/>
        </dgm:presLayoutVars>
      </dgm:prSet>
      <dgm:spPr/>
      <dgm:t>
        <a:bodyPr/>
        <a:lstStyle/>
        <a:p>
          <a:endParaRPr lang="ro-RO"/>
        </a:p>
      </dgm:t>
    </dgm:pt>
    <dgm:pt modelId="{D85F00A3-87B3-4EC1-8EB9-73B4FC2FE237}" type="pres">
      <dgm:prSet presAssocID="{DA743235-E91E-443C-81C1-A211711DD2F3}" presName="compNode" presStyleCnt="0"/>
      <dgm:spPr/>
    </dgm:pt>
    <dgm:pt modelId="{85F639F1-4C4D-4B9D-BF91-AC19A929730C}" type="pres">
      <dgm:prSet presAssocID="{DA743235-E91E-443C-81C1-A211711DD2F3}" presName="bgRect" presStyleLbl="bgShp" presStyleIdx="0" presStyleCnt="3"/>
      <dgm:spPr/>
    </dgm:pt>
    <dgm:pt modelId="{50BF2A41-AA6C-467D-8432-1B0C2E8BE55D}" type="pres">
      <dgm:prSet presAssocID="{DA743235-E91E-443C-81C1-A211711DD2F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ro-RO"/>
        </a:p>
      </dgm:t>
      <dgm:extLst>
        <a:ext uri="{E40237B7-FDA0-4F09-8148-C483321AD2D9}">
          <dgm14:cNvPr xmlns:dgm14="http://schemas.microsoft.com/office/drawing/2010/diagram" id="0" name="" descr="Questions"/>
        </a:ext>
      </dgm:extLst>
    </dgm:pt>
    <dgm:pt modelId="{AF174B53-C35B-4715-B14C-A8E94DC2DF33}" type="pres">
      <dgm:prSet presAssocID="{DA743235-E91E-443C-81C1-A211711DD2F3}" presName="spaceRect" presStyleCnt="0"/>
      <dgm:spPr/>
    </dgm:pt>
    <dgm:pt modelId="{5351D02D-8937-4C65-A467-63432564DFA6}" type="pres">
      <dgm:prSet presAssocID="{DA743235-E91E-443C-81C1-A211711DD2F3}" presName="parTx" presStyleLbl="revTx" presStyleIdx="0" presStyleCnt="3">
        <dgm:presLayoutVars>
          <dgm:chMax val="0"/>
          <dgm:chPref val="0"/>
        </dgm:presLayoutVars>
      </dgm:prSet>
      <dgm:spPr/>
      <dgm:t>
        <a:bodyPr/>
        <a:lstStyle/>
        <a:p>
          <a:endParaRPr lang="ro-RO"/>
        </a:p>
      </dgm:t>
    </dgm:pt>
    <dgm:pt modelId="{66913A5C-8322-4884-A0F4-3BC846E9FB2A}" type="pres">
      <dgm:prSet presAssocID="{1BAAC448-065C-4809-92A5-C2E5B5A588AE}" presName="sibTrans" presStyleCnt="0"/>
      <dgm:spPr/>
    </dgm:pt>
    <dgm:pt modelId="{F3AE87D8-6EE8-4AD6-9802-F8190D2E03C6}" type="pres">
      <dgm:prSet presAssocID="{CB0C4E90-5D84-47F2-B33E-00FCC4C7DF09}" presName="compNode" presStyleCnt="0"/>
      <dgm:spPr/>
    </dgm:pt>
    <dgm:pt modelId="{E444D56A-7E78-45E2-982F-11762348F10B}" type="pres">
      <dgm:prSet presAssocID="{CB0C4E90-5D84-47F2-B33E-00FCC4C7DF09}" presName="bgRect" presStyleLbl="bgShp" presStyleIdx="1" presStyleCnt="3"/>
      <dgm:spPr/>
    </dgm:pt>
    <dgm:pt modelId="{4939A15C-2FE3-466B-B5D3-0D4A2E99D679}" type="pres">
      <dgm:prSet presAssocID="{CB0C4E90-5D84-47F2-B33E-00FCC4C7DF0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ro-RO"/>
        </a:p>
      </dgm:t>
      <dgm:extLst>
        <a:ext uri="{E40237B7-FDA0-4F09-8148-C483321AD2D9}">
          <dgm14:cNvPr xmlns:dgm14="http://schemas.microsoft.com/office/drawing/2010/diagram" id="0" name="" descr="Head with Gears"/>
        </a:ext>
      </dgm:extLst>
    </dgm:pt>
    <dgm:pt modelId="{986E1A61-5F75-46A9-AD0A-3A87248006DD}" type="pres">
      <dgm:prSet presAssocID="{CB0C4E90-5D84-47F2-B33E-00FCC4C7DF09}" presName="spaceRect" presStyleCnt="0"/>
      <dgm:spPr/>
    </dgm:pt>
    <dgm:pt modelId="{3A2FD6F0-FF7C-4426-AD13-CB30C499E025}" type="pres">
      <dgm:prSet presAssocID="{CB0C4E90-5D84-47F2-B33E-00FCC4C7DF09}" presName="parTx" presStyleLbl="revTx" presStyleIdx="1" presStyleCnt="3">
        <dgm:presLayoutVars>
          <dgm:chMax val="0"/>
          <dgm:chPref val="0"/>
        </dgm:presLayoutVars>
      </dgm:prSet>
      <dgm:spPr/>
      <dgm:t>
        <a:bodyPr/>
        <a:lstStyle/>
        <a:p>
          <a:endParaRPr lang="ro-RO"/>
        </a:p>
      </dgm:t>
    </dgm:pt>
    <dgm:pt modelId="{E3FEA84A-0352-450D-9243-85F158DA4C8A}" type="pres">
      <dgm:prSet presAssocID="{DBC3E3BF-3DF1-44E1-BED7-898F08C4D717}" presName="sibTrans" presStyleCnt="0"/>
      <dgm:spPr/>
    </dgm:pt>
    <dgm:pt modelId="{A7EF4A56-D615-44C9-8D3C-919B4C94E3D8}" type="pres">
      <dgm:prSet presAssocID="{4924482B-44AB-4C24-BD7E-4B97B5D61034}" presName="compNode" presStyleCnt="0"/>
      <dgm:spPr/>
    </dgm:pt>
    <dgm:pt modelId="{51A9D413-E507-41B4-804F-DF67DA90FC36}" type="pres">
      <dgm:prSet presAssocID="{4924482B-44AB-4C24-BD7E-4B97B5D61034}" presName="bgRect" presStyleLbl="bgShp" presStyleIdx="2" presStyleCnt="3"/>
      <dgm:spPr/>
    </dgm:pt>
    <dgm:pt modelId="{A34D7888-82E5-4B48-8CC8-AF71EF7225F9}" type="pres">
      <dgm:prSet presAssocID="{4924482B-44AB-4C24-BD7E-4B97B5D6103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ro-RO"/>
        </a:p>
      </dgm:t>
      <dgm:extLst>
        <a:ext uri="{E40237B7-FDA0-4F09-8148-C483321AD2D9}">
          <dgm14:cNvPr xmlns:dgm14="http://schemas.microsoft.com/office/drawing/2010/diagram" id="0" name="" descr="Question mark"/>
        </a:ext>
      </dgm:extLst>
    </dgm:pt>
    <dgm:pt modelId="{D693020D-10DE-442E-950A-0AAF0BBEA389}" type="pres">
      <dgm:prSet presAssocID="{4924482B-44AB-4C24-BD7E-4B97B5D61034}" presName="spaceRect" presStyleCnt="0"/>
      <dgm:spPr/>
    </dgm:pt>
    <dgm:pt modelId="{36205E32-B59C-47B3-85C9-B66EE581A858}" type="pres">
      <dgm:prSet presAssocID="{4924482B-44AB-4C24-BD7E-4B97B5D61034}" presName="parTx" presStyleLbl="revTx" presStyleIdx="2" presStyleCnt="3">
        <dgm:presLayoutVars>
          <dgm:chMax val="0"/>
          <dgm:chPref val="0"/>
        </dgm:presLayoutVars>
      </dgm:prSet>
      <dgm:spPr/>
      <dgm:t>
        <a:bodyPr/>
        <a:lstStyle/>
        <a:p>
          <a:endParaRPr lang="ro-RO"/>
        </a:p>
      </dgm:t>
    </dgm:pt>
  </dgm:ptLst>
  <dgm:cxnLst>
    <dgm:cxn modelId="{11C222F7-CE1B-4006-9146-62B92B304D35}" srcId="{9E99B0EF-A565-4BD2-BFF8-9142812C28AB}" destId="{CB0C4E90-5D84-47F2-B33E-00FCC4C7DF09}" srcOrd="1" destOrd="0" parTransId="{892111E8-5DAE-49A2-A615-3C0298C6487D}" sibTransId="{DBC3E3BF-3DF1-44E1-BED7-898F08C4D717}"/>
    <dgm:cxn modelId="{D4D1E29B-5CE0-5F4E-99F1-4D7D7FAD2A8C}" type="presOf" srcId="{9E99B0EF-A565-4BD2-BFF8-9142812C28AB}" destId="{E820F7D8-3105-42D6-A76E-C8CBDF165490}" srcOrd="0" destOrd="0" presId="urn:microsoft.com/office/officeart/2018/2/layout/IconVerticalSolidList"/>
    <dgm:cxn modelId="{C0CE30D3-5F93-4524-9076-33504D48BE49}" srcId="{9E99B0EF-A565-4BD2-BFF8-9142812C28AB}" destId="{DA743235-E91E-443C-81C1-A211711DD2F3}" srcOrd="0" destOrd="0" parTransId="{46C7A17F-4CFC-4379-96BA-3C5F6B17F106}" sibTransId="{1BAAC448-065C-4809-92A5-C2E5B5A588AE}"/>
    <dgm:cxn modelId="{DCB17300-11BE-E24D-807D-8DA39FBA8DEC}" type="presOf" srcId="{4924482B-44AB-4C24-BD7E-4B97B5D61034}" destId="{36205E32-B59C-47B3-85C9-B66EE581A858}" srcOrd="0" destOrd="0" presId="urn:microsoft.com/office/officeart/2018/2/layout/IconVerticalSolidList"/>
    <dgm:cxn modelId="{6DDAB7A1-2AC4-DA4C-A554-AC12C79A3803}" type="presOf" srcId="{DA743235-E91E-443C-81C1-A211711DD2F3}" destId="{5351D02D-8937-4C65-A467-63432564DFA6}" srcOrd="0" destOrd="0" presId="urn:microsoft.com/office/officeart/2018/2/layout/IconVerticalSolidList"/>
    <dgm:cxn modelId="{86B2705E-992E-4DB7-8FAC-3D69E0D1AAA1}" srcId="{9E99B0EF-A565-4BD2-BFF8-9142812C28AB}" destId="{4924482B-44AB-4C24-BD7E-4B97B5D61034}" srcOrd="2" destOrd="0" parTransId="{F4C05921-6C95-4AF7-B8E0-381E79B70C55}" sibTransId="{FFAECF22-A548-460A-A252-7CD69572B6A9}"/>
    <dgm:cxn modelId="{ED219C06-90D9-7445-A843-A64BAB8A9882}" type="presOf" srcId="{CB0C4E90-5D84-47F2-B33E-00FCC4C7DF09}" destId="{3A2FD6F0-FF7C-4426-AD13-CB30C499E025}" srcOrd="0" destOrd="0" presId="urn:microsoft.com/office/officeart/2018/2/layout/IconVerticalSolidList"/>
    <dgm:cxn modelId="{4E1D940C-246B-774B-9CAF-1B0C7D7EC6B8}" type="presParOf" srcId="{E820F7D8-3105-42D6-A76E-C8CBDF165490}" destId="{D85F00A3-87B3-4EC1-8EB9-73B4FC2FE237}" srcOrd="0" destOrd="0" presId="urn:microsoft.com/office/officeart/2018/2/layout/IconVerticalSolidList"/>
    <dgm:cxn modelId="{C07C3F8B-33FC-C34D-9EF7-F5255F6145AB}" type="presParOf" srcId="{D85F00A3-87B3-4EC1-8EB9-73B4FC2FE237}" destId="{85F639F1-4C4D-4B9D-BF91-AC19A929730C}" srcOrd="0" destOrd="0" presId="urn:microsoft.com/office/officeart/2018/2/layout/IconVerticalSolidList"/>
    <dgm:cxn modelId="{CCDBF5B4-9254-8348-8FF5-B7F39252BBA7}" type="presParOf" srcId="{D85F00A3-87B3-4EC1-8EB9-73B4FC2FE237}" destId="{50BF2A41-AA6C-467D-8432-1B0C2E8BE55D}" srcOrd="1" destOrd="0" presId="urn:microsoft.com/office/officeart/2018/2/layout/IconVerticalSolidList"/>
    <dgm:cxn modelId="{226647DB-D6D6-1E4E-9515-45BE74CF9FF7}" type="presParOf" srcId="{D85F00A3-87B3-4EC1-8EB9-73B4FC2FE237}" destId="{AF174B53-C35B-4715-B14C-A8E94DC2DF33}" srcOrd="2" destOrd="0" presId="urn:microsoft.com/office/officeart/2018/2/layout/IconVerticalSolidList"/>
    <dgm:cxn modelId="{535AD638-1900-D64A-B311-E8A0B25DEE34}" type="presParOf" srcId="{D85F00A3-87B3-4EC1-8EB9-73B4FC2FE237}" destId="{5351D02D-8937-4C65-A467-63432564DFA6}" srcOrd="3" destOrd="0" presId="urn:microsoft.com/office/officeart/2018/2/layout/IconVerticalSolidList"/>
    <dgm:cxn modelId="{58DDA178-8BF3-7F45-8D03-B62FE7A68B56}" type="presParOf" srcId="{E820F7D8-3105-42D6-A76E-C8CBDF165490}" destId="{66913A5C-8322-4884-A0F4-3BC846E9FB2A}" srcOrd="1" destOrd="0" presId="urn:microsoft.com/office/officeart/2018/2/layout/IconVerticalSolidList"/>
    <dgm:cxn modelId="{DCB148BB-B9FB-C542-AA6A-7304FA73EEBE}" type="presParOf" srcId="{E820F7D8-3105-42D6-A76E-C8CBDF165490}" destId="{F3AE87D8-6EE8-4AD6-9802-F8190D2E03C6}" srcOrd="2" destOrd="0" presId="urn:microsoft.com/office/officeart/2018/2/layout/IconVerticalSolidList"/>
    <dgm:cxn modelId="{39C523C9-B056-AD47-8807-61434FA3ACCB}" type="presParOf" srcId="{F3AE87D8-6EE8-4AD6-9802-F8190D2E03C6}" destId="{E444D56A-7E78-45E2-982F-11762348F10B}" srcOrd="0" destOrd="0" presId="urn:microsoft.com/office/officeart/2018/2/layout/IconVerticalSolidList"/>
    <dgm:cxn modelId="{D074FA1C-612D-2649-9646-CF2008A1F2CA}" type="presParOf" srcId="{F3AE87D8-6EE8-4AD6-9802-F8190D2E03C6}" destId="{4939A15C-2FE3-466B-B5D3-0D4A2E99D679}" srcOrd="1" destOrd="0" presId="urn:microsoft.com/office/officeart/2018/2/layout/IconVerticalSolidList"/>
    <dgm:cxn modelId="{1C34BB2D-8805-294F-B967-B99662740948}" type="presParOf" srcId="{F3AE87D8-6EE8-4AD6-9802-F8190D2E03C6}" destId="{986E1A61-5F75-46A9-AD0A-3A87248006DD}" srcOrd="2" destOrd="0" presId="urn:microsoft.com/office/officeart/2018/2/layout/IconVerticalSolidList"/>
    <dgm:cxn modelId="{43C3EAE3-4F3D-B747-8A12-C769365C2747}" type="presParOf" srcId="{F3AE87D8-6EE8-4AD6-9802-F8190D2E03C6}" destId="{3A2FD6F0-FF7C-4426-AD13-CB30C499E025}" srcOrd="3" destOrd="0" presId="urn:microsoft.com/office/officeart/2018/2/layout/IconVerticalSolidList"/>
    <dgm:cxn modelId="{B4CDE664-37DF-0A41-B8A2-7AD7D5351B61}" type="presParOf" srcId="{E820F7D8-3105-42D6-A76E-C8CBDF165490}" destId="{E3FEA84A-0352-450D-9243-85F158DA4C8A}" srcOrd="3" destOrd="0" presId="urn:microsoft.com/office/officeart/2018/2/layout/IconVerticalSolidList"/>
    <dgm:cxn modelId="{140B45CA-61BD-444C-9632-563CB3FCBDB6}" type="presParOf" srcId="{E820F7D8-3105-42D6-A76E-C8CBDF165490}" destId="{A7EF4A56-D615-44C9-8D3C-919B4C94E3D8}" srcOrd="4" destOrd="0" presId="urn:microsoft.com/office/officeart/2018/2/layout/IconVerticalSolidList"/>
    <dgm:cxn modelId="{306751B4-F254-EC4F-B04E-2A6292EA5E2B}" type="presParOf" srcId="{A7EF4A56-D615-44C9-8D3C-919B4C94E3D8}" destId="{51A9D413-E507-41B4-804F-DF67DA90FC36}" srcOrd="0" destOrd="0" presId="urn:microsoft.com/office/officeart/2018/2/layout/IconVerticalSolidList"/>
    <dgm:cxn modelId="{C016D2B5-B488-4D4E-92CE-E5E867F7124E}" type="presParOf" srcId="{A7EF4A56-D615-44C9-8D3C-919B4C94E3D8}" destId="{A34D7888-82E5-4B48-8CC8-AF71EF7225F9}" srcOrd="1" destOrd="0" presId="urn:microsoft.com/office/officeart/2018/2/layout/IconVerticalSolidList"/>
    <dgm:cxn modelId="{D1E4D540-51BE-CA41-A3F6-9459D18375A3}" type="presParOf" srcId="{A7EF4A56-D615-44C9-8D3C-919B4C94E3D8}" destId="{D693020D-10DE-442E-950A-0AAF0BBEA389}" srcOrd="2" destOrd="0" presId="urn:microsoft.com/office/officeart/2018/2/layout/IconVerticalSolidList"/>
    <dgm:cxn modelId="{C314B8A5-F890-FF4A-9FEB-A922B47AC440}" type="presParOf" srcId="{A7EF4A56-D615-44C9-8D3C-919B4C94E3D8}" destId="{36205E32-B59C-47B3-85C9-B66EE581A8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AFCCE1-4211-4A26-A86B-E9BC4AE0FF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B59127-D0E7-4F5D-9697-4BE30E197A12}">
      <dgm:prSet custT="1"/>
      <dgm:spPr/>
      <dgm:t>
        <a:bodyPr/>
        <a:lstStyle/>
        <a:p>
          <a:r>
            <a:rPr lang="en-GB" sz="1800" dirty="0"/>
            <a:t>One root - HEALTH PSYCHOLOGY:</a:t>
          </a:r>
          <a:endParaRPr lang="en-US" sz="1800" dirty="0"/>
        </a:p>
      </dgm:t>
    </dgm:pt>
    <dgm:pt modelId="{9BECCC56-CFE1-4A0E-8559-3067F7F6E96A}" type="parTrans" cxnId="{16CE0581-428A-4377-A970-7DA7DEBE1A9D}">
      <dgm:prSet/>
      <dgm:spPr/>
      <dgm:t>
        <a:bodyPr/>
        <a:lstStyle/>
        <a:p>
          <a:endParaRPr lang="en-US"/>
        </a:p>
      </dgm:t>
    </dgm:pt>
    <dgm:pt modelId="{62D6703F-1831-46BF-BEEB-2C5408CE27AD}" type="sibTrans" cxnId="{16CE0581-428A-4377-A970-7DA7DEBE1A9D}">
      <dgm:prSet/>
      <dgm:spPr/>
      <dgm:t>
        <a:bodyPr/>
        <a:lstStyle/>
        <a:p>
          <a:endParaRPr lang="en-US"/>
        </a:p>
      </dgm:t>
    </dgm:pt>
    <dgm:pt modelId="{ED8618E0-513E-44D8-9F1B-791A77ED722A}">
      <dgm:prSet custT="1"/>
      <dgm:spPr/>
      <dgm:t>
        <a:bodyPr/>
        <a:lstStyle/>
        <a:p>
          <a:r>
            <a:rPr lang="en-GB" sz="1800" b="1" dirty="0"/>
            <a:t>Resilience</a:t>
          </a:r>
          <a:r>
            <a:rPr lang="en-GB" sz="1800" dirty="0"/>
            <a:t> - Commitment, Control – a passive concept</a:t>
          </a:r>
          <a:endParaRPr lang="en-US" sz="1800" dirty="0"/>
        </a:p>
      </dgm:t>
    </dgm:pt>
    <dgm:pt modelId="{1B07DE9F-EA6C-44B6-8920-B8A19727CE3F}" type="parTrans" cxnId="{98E80B4E-34C2-45DF-A3D1-515BAC445881}">
      <dgm:prSet/>
      <dgm:spPr/>
      <dgm:t>
        <a:bodyPr/>
        <a:lstStyle/>
        <a:p>
          <a:endParaRPr lang="en-US"/>
        </a:p>
      </dgm:t>
    </dgm:pt>
    <dgm:pt modelId="{EE37E6EA-399E-47F0-839A-5831107275A9}" type="sibTrans" cxnId="{98E80B4E-34C2-45DF-A3D1-515BAC445881}">
      <dgm:prSet/>
      <dgm:spPr/>
      <dgm:t>
        <a:bodyPr/>
        <a:lstStyle/>
        <a:p>
          <a:endParaRPr lang="en-US"/>
        </a:p>
      </dgm:t>
    </dgm:pt>
    <dgm:pt modelId="{506B92E4-E9FB-4CEE-900A-6EA659872FE4}">
      <dgm:prSet custT="1"/>
      <dgm:spPr/>
      <dgm:t>
        <a:bodyPr/>
        <a:lstStyle/>
        <a:p>
          <a:r>
            <a:rPr lang="en-GB" sz="1700" b="1" dirty="0"/>
            <a:t>H</a:t>
          </a:r>
          <a:r>
            <a:rPr lang="en-GB" sz="1800" b="1" dirty="0"/>
            <a:t>ardiness</a:t>
          </a:r>
          <a:r>
            <a:rPr lang="en-GB" sz="1800" dirty="0"/>
            <a:t> (</a:t>
          </a:r>
          <a:r>
            <a:rPr lang="en-GB" sz="1800" dirty="0" err="1"/>
            <a:t>Kobasa</a:t>
          </a:r>
          <a:r>
            <a:rPr lang="en-GB" sz="1800" dirty="0"/>
            <a:t>) – Commitment, Control + Challenge </a:t>
          </a:r>
          <a:endParaRPr lang="en-US" sz="1800" dirty="0"/>
        </a:p>
      </dgm:t>
    </dgm:pt>
    <dgm:pt modelId="{FDEC5AD5-18F0-4A1C-99BD-B3CB6D8B1901}" type="parTrans" cxnId="{E579E7CD-CBF9-4099-8537-45DD8C56BE40}">
      <dgm:prSet/>
      <dgm:spPr/>
      <dgm:t>
        <a:bodyPr/>
        <a:lstStyle/>
        <a:p>
          <a:endParaRPr lang="en-US"/>
        </a:p>
      </dgm:t>
    </dgm:pt>
    <dgm:pt modelId="{2024B819-3640-43CF-829D-046743E12130}" type="sibTrans" cxnId="{E579E7CD-CBF9-4099-8537-45DD8C56BE40}">
      <dgm:prSet/>
      <dgm:spPr/>
      <dgm:t>
        <a:bodyPr/>
        <a:lstStyle/>
        <a:p>
          <a:endParaRPr lang="en-US"/>
        </a:p>
      </dgm:t>
    </dgm:pt>
    <dgm:pt modelId="{8858D759-C636-4180-BC23-80FE37E5628D}">
      <dgm:prSet custT="1"/>
      <dgm:spPr/>
      <dgm:t>
        <a:bodyPr/>
        <a:lstStyle/>
        <a:p>
          <a:r>
            <a:rPr lang="en-GB" sz="1800" dirty="0"/>
            <a:t>The other root came from </a:t>
          </a:r>
          <a:r>
            <a:rPr lang="en-GB" sz="1800" b="1" dirty="0"/>
            <a:t>practitioners</a:t>
          </a:r>
          <a:r>
            <a:rPr lang="en-GB" sz="1800" dirty="0"/>
            <a:t> in people development and sports coaching: Jim Loehr &amp; </a:t>
          </a:r>
          <a:r>
            <a:rPr lang="en-GB" sz="1800" dirty="0" err="1"/>
            <a:t>Dienstbier</a:t>
          </a:r>
          <a:endParaRPr lang="en-US" sz="1800" dirty="0"/>
        </a:p>
      </dgm:t>
    </dgm:pt>
    <dgm:pt modelId="{03222A5E-2127-42A0-9801-8238A121ACB5}" type="parTrans" cxnId="{5FFB2984-3A3A-4D1C-A36D-0A610BACA7B1}">
      <dgm:prSet/>
      <dgm:spPr/>
      <dgm:t>
        <a:bodyPr/>
        <a:lstStyle/>
        <a:p>
          <a:endParaRPr lang="en-US"/>
        </a:p>
      </dgm:t>
    </dgm:pt>
    <dgm:pt modelId="{E023E563-22E1-4A45-96C2-F2E72CE308CE}" type="sibTrans" cxnId="{5FFB2984-3A3A-4D1C-A36D-0A610BACA7B1}">
      <dgm:prSet/>
      <dgm:spPr/>
      <dgm:t>
        <a:bodyPr/>
        <a:lstStyle/>
        <a:p>
          <a:endParaRPr lang="en-US"/>
        </a:p>
      </dgm:t>
    </dgm:pt>
    <dgm:pt modelId="{16C6A774-EA0F-4169-98F5-4DBAE9367BF3}">
      <dgm:prSet custT="1"/>
      <dgm:spPr/>
      <dgm:t>
        <a:bodyPr/>
        <a:lstStyle/>
        <a:p>
          <a:r>
            <a:rPr lang="en-GB" sz="1800" b="1" dirty="0"/>
            <a:t>Psychology </a:t>
          </a:r>
          <a:r>
            <a:rPr lang="en-GB" sz="1800" dirty="0"/>
            <a:t>– Prof Peter Clough – added Confidence to create the 4Cs concept. Now developed into 8 factors. </a:t>
          </a:r>
          <a:endParaRPr lang="en-US" sz="1800" dirty="0"/>
        </a:p>
      </dgm:t>
    </dgm:pt>
    <dgm:pt modelId="{D6A87E09-8358-48AB-ABF0-2282ADFAB9B5}" type="parTrans" cxnId="{E4023A7E-14E0-4764-825A-F42939523327}">
      <dgm:prSet/>
      <dgm:spPr/>
      <dgm:t>
        <a:bodyPr/>
        <a:lstStyle/>
        <a:p>
          <a:endParaRPr lang="en-US"/>
        </a:p>
      </dgm:t>
    </dgm:pt>
    <dgm:pt modelId="{AC70A0CF-BF95-4EB1-B1CC-B734A27DC11B}" type="sibTrans" cxnId="{E4023A7E-14E0-4764-825A-F42939523327}">
      <dgm:prSet/>
      <dgm:spPr/>
      <dgm:t>
        <a:bodyPr/>
        <a:lstStyle/>
        <a:p>
          <a:endParaRPr lang="en-US"/>
        </a:p>
      </dgm:t>
    </dgm:pt>
    <dgm:pt modelId="{1EFAA156-849E-44F1-9901-09CE274B6247}" type="pres">
      <dgm:prSet presAssocID="{3CAFCCE1-4211-4A26-A86B-E9BC4AE0FFEF}" presName="root" presStyleCnt="0">
        <dgm:presLayoutVars>
          <dgm:dir/>
          <dgm:resizeHandles val="exact"/>
        </dgm:presLayoutVars>
      </dgm:prSet>
      <dgm:spPr/>
      <dgm:t>
        <a:bodyPr/>
        <a:lstStyle/>
        <a:p>
          <a:endParaRPr lang="ro-RO"/>
        </a:p>
      </dgm:t>
    </dgm:pt>
    <dgm:pt modelId="{7A729366-EFB9-472F-BC24-DE3B235A161C}" type="pres">
      <dgm:prSet presAssocID="{B4B59127-D0E7-4F5D-9697-4BE30E197A12}" presName="compNode" presStyleCnt="0"/>
      <dgm:spPr/>
    </dgm:pt>
    <dgm:pt modelId="{04862C08-D749-4D0C-9403-4FFEB2ABA262}" type="pres">
      <dgm:prSet presAssocID="{B4B59127-D0E7-4F5D-9697-4BE30E197A12}" presName="bgRect" presStyleLbl="bgShp" presStyleIdx="0" presStyleCnt="5"/>
      <dgm:spPr/>
    </dgm:pt>
    <dgm:pt modelId="{00D8BB1E-BB4B-4005-B913-1118EB669712}" type="pres">
      <dgm:prSet presAssocID="{B4B59127-D0E7-4F5D-9697-4BE30E197A12}"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ro-RO"/>
        </a:p>
      </dgm:t>
      <dgm:extLst>
        <a:ext uri="{E40237B7-FDA0-4F09-8148-C483321AD2D9}">
          <dgm14:cNvPr xmlns:dgm14="http://schemas.microsoft.com/office/drawing/2010/diagram" id="0" name="" descr="Brain"/>
        </a:ext>
      </dgm:extLst>
    </dgm:pt>
    <dgm:pt modelId="{D16D84B6-0031-453E-9E4A-7EB2E8061121}" type="pres">
      <dgm:prSet presAssocID="{B4B59127-D0E7-4F5D-9697-4BE30E197A12}" presName="spaceRect" presStyleCnt="0"/>
      <dgm:spPr/>
    </dgm:pt>
    <dgm:pt modelId="{FEE065ED-CDA6-4A44-8133-9FE526B57D4F}" type="pres">
      <dgm:prSet presAssocID="{B4B59127-D0E7-4F5D-9697-4BE30E197A12}" presName="parTx" presStyleLbl="revTx" presStyleIdx="0" presStyleCnt="5">
        <dgm:presLayoutVars>
          <dgm:chMax val="0"/>
          <dgm:chPref val="0"/>
        </dgm:presLayoutVars>
      </dgm:prSet>
      <dgm:spPr/>
      <dgm:t>
        <a:bodyPr/>
        <a:lstStyle/>
        <a:p>
          <a:endParaRPr lang="ro-RO"/>
        </a:p>
      </dgm:t>
    </dgm:pt>
    <dgm:pt modelId="{D4FE80F6-5F5D-4855-A3FF-B9B73916A914}" type="pres">
      <dgm:prSet presAssocID="{62D6703F-1831-46BF-BEEB-2C5408CE27AD}" presName="sibTrans" presStyleCnt="0"/>
      <dgm:spPr/>
    </dgm:pt>
    <dgm:pt modelId="{1A610CE6-BE57-4EA5-8F10-14A4D593285E}" type="pres">
      <dgm:prSet presAssocID="{ED8618E0-513E-44D8-9F1B-791A77ED722A}" presName="compNode" presStyleCnt="0"/>
      <dgm:spPr/>
    </dgm:pt>
    <dgm:pt modelId="{1D9C3168-615A-4DA0-84BB-23F577E58F7A}" type="pres">
      <dgm:prSet presAssocID="{ED8618E0-513E-44D8-9F1B-791A77ED722A}" presName="bgRect" presStyleLbl="bgShp" presStyleIdx="1" presStyleCnt="5"/>
      <dgm:spPr/>
    </dgm:pt>
    <dgm:pt modelId="{02B32059-D932-418D-9407-F45C771A952B}" type="pres">
      <dgm:prSet presAssocID="{ED8618E0-513E-44D8-9F1B-791A77ED722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ro-RO"/>
        </a:p>
      </dgm:t>
      <dgm:extLst>
        <a:ext uri="{E40237B7-FDA0-4F09-8148-C483321AD2D9}">
          <dgm14:cNvPr xmlns:dgm14="http://schemas.microsoft.com/office/drawing/2010/diagram" id="0" name="" descr="Influencer"/>
        </a:ext>
      </dgm:extLst>
    </dgm:pt>
    <dgm:pt modelId="{DC63C8CC-5F4B-49DC-9606-BDFEB50E6E8E}" type="pres">
      <dgm:prSet presAssocID="{ED8618E0-513E-44D8-9F1B-791A77ED722A}" presName="spaceRect" presStyleCnt="0"/>
      <dgm:spPr/>
    </dgm:pt>
    <dgm:pt modelId="{C9A931B4-625E-493F-9E9E-0BAE4000BFC8}" type="pres">
      <dgm:prSet presAssocID="{ED8618E0-513E-44D8-9F1B-791A77ED722A}" presName="parTx" presStyleLbl="revTx" presStyleIdx="1" presStyleCnt="5">
        <dgm:presLayoutVars>
          <dgm:chMax val="0"/>
          <dgm:chPref val="0"/>
        </dgm:presLayoutVars>
      </dgm:prSet>
      <dgm:spPr/>
      <dgm:t>
        <a:bodyPr/>
        <a:lstStyle/>
        <a:p>
          <a:endParaRPr lang="ro-RO"/>
        </a:p>
      </dgm:t>
    </dgm:pt>
    <dgm:pt modelId="{A430AB8C-110A-41B2-81E5-8A59C3E12323}" type="pres">
      <dgm:prSet presAssocID="{EE37E6EA-399E-47F0-839A-5831107275A9}" presName="sibTrans" presStyleCnt="0"/>
      <dgm:spPr/>
    </dgm:pt>
    <dgm:pt modelId="{082323C0-872F-4361-9199-C7C574FE9479}" type="pres">
      <dgm:prSet presAssocID="{506B92E4-E9FB-4CEE-900A-6EA659872FE4}" presName="compNode" presStyleCnt="0"/>
      <dgm:spPr/>
    </dgm:pt>
    <dgm:pt modelId="{C1828BDE-761E-4A5E-8EBB-4498CB8493AB}" type="pres">
      <dgm:prSet presAssocID="{506B92E4-E9FB-4CEE-900A-6EA659872FE4}" presName="bgRect" presStyleLbl="bgShp" presStyleIdx="2" presStyleCnt="5"/>
      <dgm:spPr/>
    </dgm:pt>
    <dgm:pt modelId="{13AF5C9E-3D7E-40DD-85E9-F146CA8FF71A}" type="pres">
      <dgm:prSet presAssocID="{506B92E4-E9FB-4CEE-900A-6EA659872FE4}"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ro-RO"/>
        </a:p>
      </dgm:t>
      <dgm:extLst>
        <a:ext uri="{E40237B7-FDA0-4F09-8148-C483321AD2D9}">
          <dgm14:cNvPr xmlns:dgm14="http://schemas.microsoft.com/office/drawing/2010/diagram" id="0" name="" descr="Questions"/>
        </a:ext>
      </dgm:extLst>
    </dgm:pt>
    <dgm:pt modelId="{1847FABE-32CF-4F86-A585-5AA8339A71B5}" type="pres">
      <dgm:prSet presAssocID="{506B92E4-E9FB-4CEE-900A-6EA659872FE4}" presName="spaceRect" presStyleCnt="0"/>
      <dgm:spPr/>
    </dgm:pt>
    <dgm:pt modelId="{BE583694-ABE8-48D2-A5B7-4D1D31D64A99}" type="pres">
      <dgm:prSet presAssocID="{506B92E4-E9FB-4CEE-900A-6EA659872FE4}" presName="parTx" presStyleLbl="revTx" presStyleIdx="2" presStyleCnt="5">
        <dgm:presLayoutVars>
          <dgm:chMax val="0"/>
          <dgm:chPref val="0"/>
        </dgm:presLayoutVars>
      </dgm:prSet>
      <dgm:spPr/>
      <dgm:t>
        <a:bodyPr/>
        <a:lstStyle/>
        <a:p>
          <a:endParaRPr lang="ro-RO"/>
        </a:p>
      </dgm:t>
    </dgm:pt>
    <dgm:pt modelId="{2ECF543A-D6BF-43E5-AD0D-6BC708DAB972}" type="pres">
      <dgm:prSet presAssocID="{2024B819-3640-43CF-829D-046743E12130}" presName="sibTrans" presStyleCnt="0"/>
      <dgm:spPr/>
    </dgm:pt>
    <dgm:pt modelId="{B5270E92-E8A5-4A34-93F2-00F18132A137}" type="pres">
      <dgm:prSet presAssocID="{8858D759-C636-4180-BC23-80FE37E5628D}" presName="compNode" presStyleCnt="0"/>
      <dgm:spPr/>
    </dgm:pt>
    <dgm:pt modelId="{7B079C70-94E4-4118-9EAE-29973027EBFC}" type="pres">
      <dgm:prSet presAssocID="{8858D759-C636-4180-BC23-80FE37E5628D}" presName="bgRect" presStyleLbl="bgShp" presStyleIdx="3" presStyleCnt="5"/>
      <dgm:spPr/>
    </dgm:pt>
    <dgm:pt modelId="{4F0B3059-4DDF-4468-8F50-280B0D2CAAD7}" type="pres">
      <dgm:prSet presAssocID="{8858D759-C636-4180-BC23-80FE37E5628D}"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ro-RO"/>
        </a:p>
      </dgm:t>
      <dgm:extLst>
        <a:ext uri="{E40237B7-FDA0-4F09-8148-C483321AD2D9}">
          <dgm14:cNvPr xmlns:dgm14="http://schemas.microsoft.com/office/drawing/2010/diagram" id="0" name="" descr="Gymnast - Floor Routine"/>
        </a:ext>
      </dgm:extLst>
    </dgm:pt>
    <dgm:pt modelId="{5A8FC99C-4CA5-4668-82AE-118EBFEE507E}" type="pres">
      <dgm:prSet presAssocID="{8858D759-C636-4180-BC23-80FE37E5628D}" presName="spaceRect" presStyleCnt="0"/>
      <dgm:spPr/>
    </dgm:pt>
    <dgm:pt modelId="{10B6911E-0BDB-46A6-9D21-16370D4E226E}" type="pres">
      <dgm:prSet presAssocID="{8858D759-C636-4180-BC23-80FE37E5628D}" presName="parTx" presStyleLbl="revTx" presStyleIdx="3" presStyleCnt="5">
        <dgm:presLayoutVars>
          <dgm:chMax val="0"/>
          <dgm:chPref val="0"/>
        </dgm:presLayoutVars>
      </dgm:prSet>
      <dgm:spPr/>
      <dgm:t>
        <a:bodyPr/>
        <a:lstStyle/>
        <a:p>
          <a:endParaRPr lang="ro-RO"/>
        </a:p>
      </dgm:t>
    </dgm:pt>
    <dgm:pt modelId="{358E8F9A-64A0-4512-9770-1E01DC134D61}" type="pres">
      <dgm:prSet presAssocID="{E023E563-22E1-4A45-96C2-F2E72CE308CE}" presName="sibTrans" presStyleCnt="0"/>
      <dgm:spPr/>
    </dgm:pt>
    <dgm:pt modelId="{596F695E-C3A3-413A-8CEE-470285E59930}" type="pres">
      <dgm:prSet presAssocID="{16C6A774-EA0F-4169-98F5-4DBAE9367BF3}" presName="compNode" presStyleCnt="0"/>
      <dgm:spPr/>
    </dgm:pt>
    <dgm:pt modelId="{9F614CA3-E730-4FCA-873A-0AB4BED56550}" type="pres">
      <dgm:prSet presAssocID="{16C6A774-EA0F-4169-98F5-4DBAE9367BF3}" presName="bgRect" presStyleLbl="bgShp" presStyleIdx="4" presStyleCnt="5"/>
      <dgm:spPr/>
    </dgm:pt>
    <dgm:pt modelId="{C9A2ED98-1412-4189-BD69-A1039023DB64}" type="pres">
      <dgm:prSet presAssocID="{16C6A774-EA0F-4169-98F5-4DBAE9367BF3}"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ro-RO"/>
        </a:p>
      </dgm:t>
      <dgm:extLst>
        <a:ext uri="{E40237B7-FDA0-4F09-8148-C483321AD2D9}">
          <dgm14:cNvPr xmlns:dgm14="http://schemas.microsoft.com/office/drawing/2010/diagram" id="0" name="" descr="Head with Gears"/>
        </a:ext>
      </dgm:extLst>
    </dgm:pt>
    <dgm:pt modelId="{7C7118D0-D75F-4D20-A587-31D9F0317D72}" type="pres">
      <dgm:prSet presAssocID="{16C6A774-EA0F-4169-98F5-4DBAE9367BF3}" presName="spaceRect" presStyleCnt="0"/>
      <dgm:spPr/>
    </dgm:pt>
    <dgm:pt modelId="{29E0AC1F-8714-4F22-A9C2-146C86E0BC6D}" type="pres">
      <dgm:prSet presAssocID="{16C6A774-EA0F-4169-98F5-4DBAE9367BF3}" presName="parTx" presStyleLbl="revTx" presStyleIdx="4" presStyleCnt="5">
        <dgm:presLayoutVars>
          <dgm:chMax val="0"/>
          <dgm:chPref val="0"/>
        </dgm:presLayoutVars>
      </dgm:prSet>
      <dgm:spPr/>
      <dgm:t>
        <a:bodyPr/>
        <a:lstStyle/>
        <a:p>
          <a:endParaRPr lang="ro-RO"/>
        </a:p>
      </dgm:t>
    </dgm:pt>
  </dgm:ptLst>
  <dgm:cxnLst>
    <dgm:cxn modelId="{E4023A7E-14E0-4764-825A-F42939523327}" srcId="{3CAFCCE1-4211-4A26-A86B-E9BC4AE0FFEF}" destId="{16C6A774-EA0F-4169-98F5-4DBAE9367BF3}" srcOrd="4" destOrd="0" parTransId="{D6A87E09-8358-48AB-ABF0-2282ADFAB9B5}" sibTransId="{AC70A0CF-BF95-4EB1-B1CC-B734A27DC11B}"/>
    <dgm:cxn modelId="{2EF8A6E2-084D-44DF-A272-179A0D351D1F}" type="presOf" srcId="{8858D759-C636-4180-BC23-80FE37E5628D}" destId="{10B6911E-0BDB-46A6-9D21-16370D4E226E}" srcOrd="0" destOrd="0" presId="urn:microsoft.com/office/officeart/2018/2/layout/IconVerticalSolidList"/>
    <dgm:cxn modelId="{BD4CE526-492C-4B39-B808-9B1C36A94ED4}" type="presOf" srcId="{B4B59127-D0E7-4F5D-9697-4BE30E197A12}" destId="{FEE065ED-CDA6-4A44-8133-9FE526B57D4F}" srcOrd="0" destOrd="0" presId="urn:microsoft.com/office/officeart/2018/2/layout/IconVerticalSolidList"/>
    <dgm:cxn modelId="{3976088E-4029-4AC6-9721-7EC561986E97}" type="presOf" srcId="{16C6A774-EA0F-4169-98F5-4DBAE9367BF3}" destId="{29E0AC1F-8714-4F22-A9C2-146C86E0BC6D}" srcOrd="0" destOrd="0" presId="urn:microsoft.com/office/officeart/2018/2/layout/IconVerticalSolidList"/>
    <dgm:cxn modelId="{98E80B4E-34C2-45DF-A3D1-515BAC445881}" srcId="{3CAFCCE1-4211-4A26-A86B-E9BC4AE0FFEF}" destId="{ED8618E0-513E-44D8-9F1B-791A77ED722A}" srcOrd="1" destOrd="0" parTransId="{1B07DE9F-EA6C-44B6-8920-B8A19727CE3F}" sibTransId="{EE37E6EA-399E-47F0-839A-5831107275A9}"/>
    <dgm:cxn modelId="{1EC33E53-7D73-4010-ACBF-68E9230F5DFA}" type="presOf" srcId="{506B92E4-E9FB-4CEE-900A-6EA659872FE4}" destId="{BE583694-ABE8-48D2-A5B7-4D1D31D64A99}" srcOrd="0" destOrd="0" presId="urn:microsoft.com/office/officeart/2018/2/layout/IconVerticalSolidList"/>
    <dgm:cxn modelId="{E579E7CD-CBF9-4099-8537-45DD8C56BE40}" srcId="{3CAFCCE1-4211-4A26-A86B-E9BC4AE0FFEF}" destId="{506B92E4-E9FB-4CEE-900A-6EA659872FE4}" srcOrd="2" destOrd="0" parTransId="{FDEC5AD5-18F0-4A1C-99BD-B3CB6D8B1901}" sibTransId="{2024B819-3640-43CF-829D-046743E12130}"/>
    <dgm:cxn modelId="{EA4AE908-5B99-4A85-8456-1863701367BA}" type="presOf" srcId="{ED8618E0-513E-44D8-9F1B-791A77ED722A}" destId="{C9A931B4-625E-493F-9E9E-0BAE4000BFC8}" srcOrd="0" destOrd="0" presId="urn:microsoft.com/office/officeart/2018/2/layout/IconVerticalSolidList"/>
    <dgm:cxn modelId="{CB944222-6F83-462B-AADE-E3DFC7038286}" type="presOf" srcId="{3CAFCCE1-4211-4A26-A86B-E9BC4AE0FFEF}" destId="{1EFAA156-849E-44F1-9901-09CE274B6247}" srcOrd="0" destOrd="0" presId="urn:microsoft.com/office/officeart/2018/2/layout/IconVerticalSolidList"/>
    <dgm:cxn modelId="{16CE0581-428A-4377-A970-7DA7DEBE1A9D}" srcId="{3CAFCCE1-4211-4A26-A86B-E9BC4AE0FFEF}" destId="{B4B59127-D0E7-4F5D-9697-4BE30E197A12}" srcOrd="0" destOrd="0" parTransId="{9BECCC56-CFE1-4A0E-8559-3067F7F6E96A}" sibTransId="{62D6703F-1831-46BF-BEEB-2C5408CE27AD}"/>
    <dgm:cxn modelId="{5FFB2984-3A3A-4D1C-A36D-0A610BACA7B1}" srcId="{3CAFCCE1-4211-4A26-A86B-E9BC4AE0FFEF}" destId="{8858D759-C636-4180-BC23-80FE37E5628D}" srcOrd="3" destOrd="0" parTransId="{03222A5E-2127-42A0-9801-8238A121ACB5}" sibTransId="{E023E563-22E1-4A45-96C2-F2E72CE308CE}"/>
    <dgm:cxn modelId="{4DE970C5-5C4E-4162-956E-18E075C27834}" type="presParOf" srcId="{1EFAA156-849E-44F1-9901-09CE274B6247}" destId="{7A729366-EFB9-472F-BC24-DE3B235A161C}" srcOrd="0" destOrd="0" presId="urn:microsoft.com/office/officeart/2018/2/layout/IconVerticalSolidList"/>
    <dgm:cxn modelId="{5B84D55F-D04E-4385-BF61-0AD42F6F37B2}" type="presParOf" srcId="{7A729366-EFB9-472F-BC24-DE3B235A161C}" destId="{04862C08-D749-4D0C-9403-4FFEB2ABA262}" srcOrd="0" destOrd="0" presId="urn:microsoft.com/office/officeart/2018/2/layout/IconVerticalSolidList"/>
    <dgm:cxn modelId="{E58E331E-5FDB-42E1-BD82-0B3B12953552}" type="presParOf" srcId="{7A729366-EFB9-472F-BC24-DE3B235A161C}" destId="{00D8BB1E-BB4B-4005-B913-1118EB669712}" srcOrd="1" destOrd="0" presId="urn:microsoft.com/office/officeart/2018/2/layout/IconVerticalSolidList"/>
    <dgm:cxn modelId="{304B65EB-8CA0-4A6C-8929-1823EB7E995C}" type="presParOf" srcId="{7A729366-EFB9-472F-BC24-DE3B235A161C}" destId="{D16D84B6-0031-453E-9E4A-7EB2E8061121}" srcOrd="2" destOrd="0" presId="urn:microsoft.com/office/officeart/2018/2/layout/IconVerticalSolidList"/>
    <dgm:cxn modelId="{4D50A60F-369F-41B2-B29C-6E93FBDC7FA2}" type="presParOf" srcId="{7A729366-EFB9-472F-BC24-DE3B235A161C}" destId="{FEE065ED-CDA6-4A44-8133-9FE526B57D4F}" srcOrd="3" destOrd="0" presId="urn:microsoft.com/office/officeart/2018/2/layout/IconVerticalSolidList"/>
    <dgm:cxn modelId="{8DD59F5D-FBFD-4C90-A576-9736E303B89D}" type="presParOf" srcId="{1EFAA156-849E-44F1-9901-09CE274B6247}" destId="{D4FE80F6-5F5D-4855-A3FF-B9B73916A914}" srcOrd="1" destOrd="0" presId="urn:microsoft.com/office/officeart/2018/2/layout/IconVerticalSolidList"/>
    <dgm:cxn modelId="{23D3C6CC-DFFF-4E11-8200-F27B398ACDAC}" type="presParOf" srcId="{1EFAA156-849E-44F1-9901-09CE274B6247}" destId="{1A610CE6-BE57-4EA5-8F10-14A4D593285E}" srcOrd="2" destOrd="0" presId="urn:microsoft.com/office/officeart/2018/2/layout/IconVerticalSolidList"/>
    <dgm:cxn modelId="{C1F70F6B-667D-4101-B715-BF256A49196C}" type="presParOf" srcId="{1A610CE6-BE57-4EA5-8F10-14A4D593285E}" destId="{1D9C3168-615A-4DA0-84BB-23F577E58F7A}" srcOrd="0" destOrd="0" presId="urn:microsoft.com/office/officeart/2018/2/layout/IconVerticalSolidList"/>
    <dgm:cxn modelId="{5731305A-A257-4463-A9C7-7714E62E130D}" type="presParOf" srcId="{1A610CE6-BE57-4EA5-8F10-14A4D593285E}" destId="{02B32059-D932-418D-9407-F45C771A952B}" srcOrd="1" destOrd="0" presId="urn:microsoft.com/office/officeart/2018/2/layout/IconVerticalSolidList"/>
    <dgm:cxn modelId="{E6515AED-C34D-45C8-BBD8-909273F50D88}" type="presParOf" srcId="{1A610CE6-BE57-4EA5-8F10-14A4D593285E}" destId="{DC63C8CC-5F4B-49DC-9606-BDFEB50E6E8E}" srcOrd="2" destOrd="0" presId="urn:microsoft.com/office/officeart/2018/2/layout/IconVerticalSolidList"/>
    <dgm:cxn modelId="{683EAF88-DB11-4389-ADFF-93B8EE265056}" type="presParOf" srcId="{1A610CE6-BE57-4EA5-8F10-14A4D593285E}" destId="{C9A931B4-625E-493F-9E9E-0BAE4000BFC8}" srcOrd="3" destOrd="0" presId="urn:microsoft.com/office/officeart/2018/2/layout/IconVerticalSolidList"/>
    <dgm:cxn modelId="{01BC00ED-D6EF-4A2B-9C09-5465FFBD7C2B}" type="presParOf" srcId="{1EFAA156-849E-44F1-9901-09CE274B6247}" destId="{A430AB8C-110A-41B2-81E5-8A59C3E12323}" srcOrd="3" destOrd="0" presId="urn:microsoft.com/office/officeart/2018/2/layout/IconVerticalSolidList"/>
    <dgm:cxn modelId="{A7A87830-2F1F-4DDA-B012-24BAFF93FCA6}" type="presParOf" srcId="{1EFAA156-849E-44F1-9901-09CE274B6247}" destId="{082323C0-872F-4361-9199-C7C574FE9479}" srcOrd="4" destOrd="0" presId="urn:microsoft.com/office/officeart/2018/2/layout/IconVerticalSolidList"/>
    <dgm:cxn modelId="{FDBB614B-6246-4A81-8AFD-B93DEB544C95}" type="presParOf" srcId="{082323C0-872F-4361-9199-C7C574FE9479}" destId="{C1828BDE-761E-4A5E-8EBB-4498CB8493AB}" srcOrd="0" destOrd="0" presId="urn:microsoft.com/office/officeart/2018/2/layout/IconVerticalSolidList"/>
    <dgm:cxn modelId="{31FF49B4-34C6-45BD-83BA-6D88246124B8}" type="presParOf" srcId="{082323C0-872F-4361-9199-C7C574FE9479}" destId="{13AF5C9E-3D7E-40DD-85E9-F146CA8FF71A}" srcOrd="1" destOrd="0" presId="urn:microsoft.com/office/officeart/2018/2/layout/IconVerticalSolidList"/>
    <dgm:cxn modelId="{18CA8979-DAF1-4250-A90F-BD98F2854409}" type="presParOf" srcId="{082323C0-872F-4361-9199-C7C574FE9479}" destId="{1847FABE-32CF-4F86-A585-5AA8339A71B5}" srcOrd="2" destOrd="0" presId="urn:microsoft.com/office/officeart/2018/2/layout/IconVerticalSolidList"/>
    <dgm:cxn modelId="{00A7358E-4359-432A-8F7A-3586289AD82A}" type="presParOf" srcId="{082323C0-872F-4361-9199-C7C574FE9479}" destId="{BE583694-ABE8-48D2-A5B7-4D1D31D64A99}" srcOrd="3" destOrd="0" presId="urn:microsoft.com/office/officeart/2018/2/layout/IconVerticalSolidList"/>
    <dgm:cxn modelId="{681BD303-4709-4981-9656-2D99E9C73F89}" type="presParOf" srcId="{1EFAA156-849E-44F1-9901-09CE274B6247}" destId="{2ECF543A-D6BF-43E5-AD0D-6BC708DAB972}" srcOrd="5" destOrd="0" presId="urn:microsoft.com/office/officeart/2018/2/layout/IconVerticalSolidList"/>
    <dgm:cxn modelId="{6E443CC4-97A8-42E9-B5A1-C367A909F9C8}" type="presParOf" srcId="{1EFAA156-849E-44F1-9901-09CE274B6247}" destId="{B5270E92-E8A5-4A34-93F2-00F18132A137}" srcOrd="6" destOrd="0" presId="urn:microsoft.com/office/officeart/2018/2/layout/IconVerticalSolidList"/>
    <dgm:cxn modelId="{7D945BF5-9F14-458C-BB56-2DD10EBD33AA}" type="presParOf" srcId="{B5270E92-E8A5-4A34-93F2-00F18132A137}" destId="{7B079C70-94E4-4118-9EAE-29973027EBFC}" srcOrd="0" destOrd="0" presId="urn:microsoft.com/office/officeart/2018/2/layout/IconVerticalSolidList"/>
    <dgm:cxn modelId="{D3B4C8D4-2B2A-43C2-9C50-D7FCA558989D}" type="presParOf" srcId="{B5270E92-E8A5-4A34-93F2-00F18132A137}" destId="{4F0B3059-4DDF-4468-8F50-280B0D2CAAD7}" srcOrd="1" destOrd="0" presId="urn:microsoft.com/office/officeart/2018/2/layout/IconVerticalSolidList"/>
    <dgm:cxn modelId="{1981F29A-A6D9-4688-B76C-79DF57112AD7}" type="presParOf" srcId="{B5270E92-E8A5-4A34-93F2-00F18132A137}" destId="{5A8FC99C-4CA5-4668-82AE-118EBFEE507E}" srcOrd="2" destOrd="0" presId="urn:microsoft.com/office/officeart/2018/2/layout/IconVerticalSolidList"/>
    <dgm:cxn modelId="{30EE7074-E534-4A7F-94B2-A2F07B5F6497}" type="presParOf" srcId="{B5270E92-E8A5-4A34-93F2-00F18132A137}" destId="{10B6911E-0BDB-46A6-9D21-16370D4E226E}" srcOrd="3" destOrd="0" presId="urn:microsoft.com/office/officeart/2018/2/layout/IconVerticalSolidList"/>
    <dgm:cxn modelId="{921BEDE2-F678-44A5-A5C3-694808E46A61}" type="presParOf" srcId="{1EFAA156-849E-44F1-9901-09CE274B6247}" destId="{358E8F9A-64A0-4512-9770-1E01DC134D61}" srcOrd="7" destOrd="0" presId="urn:microsoft.com/office/officeart/2018/2/layout/IconVerticalSolidList"/>
    <dgm:cxn modelId="{46A9687F-6592-4A12-8EFB-4788BACB1244}" type="presParOf" srcId="{1EFAA156-849E-44F1-9901-09CE274B6247}" destId="{596F695E-C3A3-413A-8CEE-470285E59930}" srcOrd="8" destOrd="0" presId="urn:microsoft.com/office/officeart/2018/2/layout/IconVerticalSolidList"/>
    <dgm:cxn modelId="{B33E5921-F2D6-47D2-A561-D0DFF8B358E5}" type="presParOf" srcId="{596F695E-C3A3-413A-8CEE-470285E59930}" destId="{9F614CA3-E730-4FCA-873A-0AB4BED56550}" srcOrd="0" destOrd="0" presId="urn:microsoft.com/office/officeart/2018/2/layout/IconVerticalSolidList"/>
    <dgm:cxn modelId="{168B5F73-A4C5-46E8-99FE-A73A775AB5C5}" type="presParOf" srcId="{596F695E-C3A3-413A-8CEE-470285E59930}" destId="{C9A2ED98-1412-4189-BD69-A1039023DB64}" srcOrd="1" destOrd="0" presId="urn:microsoft.com/office/officeart/2018/2/layout/IconVerticalSolidList"/>
    <dgm:cxn modelId="{3642C23F-E14A-4FC1-99F0-AFBECCB76093}" type="presParOf" srcId="{596F695E-C3A3-413A-8CEE-470285E59930}" destId="{7C7118D0-D75F-4D20-A587-31D9F0317D72}" srcOrd="2" destOrd="0" presId="urn:microsoft.com/office/officeart/2018/2/layout/IconVerticalSolidList"/>
    <dgm:cxn modelId="{03CF3DBB-DCB9-4F14-9AD5-C88CC96D8E10}" type="presParOf" srcId="{596F695E-C3A3-413A-8CEE-470285E59930}" destId="{29E0AC1F-8714-4F22-A9C2-146C86E0BC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F7FC5-9A13-49E0-8943-BA837FC3FC21}" type="doc">
      <dgm:prSet loTypeId="urn:microsoft.com/office/officeart/2016/7/layout/BasicLinearProcessNumbered" loCatId="process" qsTypeId="urn:microsoft.com/office/officeart/2005/8/quickstyle/simple5" qsCatId="simple" csTypeId="urn:microsoft.com/office/officeart/2005/8/colors/colorful1" csCatId="colorful"/>
      <dgm:spPr/>
      <dgm:t>
        <a:bodyPr/>
        <a:lstStyle/>
        <a:p>
          <a:endParaRPr lang="en-US"/>
        </a:p>
      </dgm:t>
    </dgm:pt>
    <dgm:pt modelId="{AF686043-4080-4320-8BA9-6FB1CA1EB2E1}">
      <dgm:prSet/>
      <dgm:spPr/>
      <dgm:t>
        <a:bodyPr/>
        <a:lstStyle/>
        <a:p>
          <a:r>
            <a:rPr lang="en-GB" dirty="0"/>
            <a:t>Mental Toughness is not “good” and Mental Sensitivity is not “bad” – without self-awareness there are issues for everyone.</a:t>
          </a:r>
          <a:endParaRPr lang="en-US" dirty="0"/>
        </a:p>
      </dgm:t>
    </dgm:pt>
    <dgm:pt modelId="{A3005E01-06EB-4672-AF61-59FA37996A7D}" type="parTrans" cxnId="{95BE8A1C-4BBB-4839-8053-A68258B09EC4}">
      <dgm:prSet/>
      <dgm:spPr/>
      <dgm:t>
        <a:bodyPr/>
        <a:lstStyle/>
        <a:p>
          <a:endParaRPr lang="en-US"/>
        </a:p>
      </dgm:t>
    </dgm:pt>
    <dgm:pt modelId="{EFBC5F53-FB76-4FB6-A747-1D843D9821EE}" type="sibTrans" cxnId="{95BE8A1C-4BBB-4839-8053-A68258B09EC4}">
      <dgm:prSet phldrT="1" phldr="0"/>
      <dgm:spPr/>
      <dgm:t>
        <a:bodyPr/>
        <a:lstStyle/>
        <a:p>
          <a:r>
            <a:rPr lang="en-US"/>
            <a:t>1</a:t>
          </a:r>
        </a:p>
      </dgm:t>
    </dgm:pt>
    <dgm:pt modelId="{E89A2BD0-9E2E-4901-A8F1-7ABE148836B0}">
      <dgm:prSet/>
      <dgm:spPr/>
      <dgm:t>
        <a:bodyPr/>
        <a:lstStyle/>
        <a:p>
          <a:r>
            <a:rPr lang="en-GB"/>
            <a:t>Self-awareness and reflection are key – we all have strengths and weaknesses – if we know these, we can optimise.</a:t>
          </a:r>
          <a:endParaRPr lang="en-US"/>
        </a:p>
      </dgm:t>
    </dgm:pt>
    <dgm:pt modelId="{91E5689B-53B4-468F-8589-17659DA4D2E2}" type="parTrans" cxnId="{8BF69A31-BFBC-4797-B749-9DE5CB918737}">
      <dgm:prSet/>
      <dgm:spPr/>
      <dgm:t>
        <a:bodyPr/>
        <a:lstStyle/>
        <a:p>
          <a:endParaRPr lang="en-US"/>
        </a:p>
      </dgm:t>
    </dgm:pt>
    <dgm:pt modelId="{C67CD8EB-5B6E-4BCD-9560-18237E2C5856}" type="sibTrans" cxnId="{8BF69A31-BFBC-4797-B749-9DE5CB918737}">
      <dgm:prSet phldrT="2" phldr="0"/>
      <dgm:spPr/>
      <dgm:t>
        <a:bodyPr/>
        <a:lstStyle/>
        <a:p>
          <a:r>
            <a:rPr lang="en-US"/>
            <a:t>2</a:t>
          </a:r>
        </a:p>
      </dgm:t>
    </dgm:pt>
    <dgm:pt modelId="{60938860-0820-4357-81D2-E2D6EFB90011}">
      <dgm:prSet/>
      <dgm:spPr/>
      <dgm:t>
        <a:bodyPr/>
        <a:lstStyle/>
        <a:p>
          <a:r>
            <a:rPr lang="en-GB"/>
            <a:t>Culture is important. Mentally Tough people can help and influence everyone else to be the best that they can be.</a:t>
          </a:r>
          <a:endParaRPr lang="en-US"/>
        </a:p>
      </dgm:t>
    </dgm:pt>
    <dgm:pt modelId="{2D7C0513-4ADA-49BE-8E12-1BE15E2405FA}" type="parTrans" cxnId="{8CB7E935-C307-4FAB-B702-427E415F5258}">
      <dgm:prSet/>
      <dgm:spPr/>
      <dgm:t>
        <a:bodyPr/>
        <a:lstStyle/>
        <a:p>
          <a:endParaRPr lang="en-US"/>
        </a:p>
      </dgm:t>
    </dgm:pt>
    <dgm:pt modelId="{04AED66A-3453-4B3F-BEE3-D65028BF5A86}" type="sibTrans" cxnId="{8CB7E935-C307-4FAB-B702-427E415F5258}">
      <dgm:prSet phldrT="3" phldr="0"/>
      <dgm:spPr/>
      <dgm:t>
        <a:bodyPr/>
        <a:lstStyle/>
        <a:p>
          <a:r>
            <a:rPr lang="en-US"/>
            <a:t>3</a:t>
          </a:r>
        </a:p>
      </dgm:t>
    </dgm:pt>
    <dgm:pt modelId="{4C06928F-F7A4-4F61-AD36-FDEB104F2926}">
      <dgm:prSet/>
      <dgm:spPr/>
      <dgm:t>
        <a:bodyPr/>
        <a:lstStyle/>
        <a:p>
          <a:r>
            <a:rPr lang="en-GB"/>
            <a:t>It is possible to look at the Mental Toughness profile of groups – and make a difference.</a:t>
          </a:r>
          <a:endParaRPr lang="en-US"/>
        </a:p>
      </dgm:t>
    </dgm:pt>
    <dgm:pt modelId="{2E5E0377-E640-4F59-93AC-6E8F3BB309A1}" type="parTrans" cxnId="{C4F1914E-1F8C-493B-8747-F96A219D3647}">
      <dgm:prSet/>
      <dgm:spPr/>
      <dgm:t>
        <a:bodyPr/>
        <a:lstStyle/>
        <a:p>
          <a:endParaRPr lang="en-US"/>
        </a:p>
      </dgm:t>
    </dgm:pt>
    <dgm:pt modelId="{ABD33D36-B144-476B-8FB1-34FEAAC381C0}" type="sibTrans" cxnId="{C4F1914E-1F8C-493B-8747-F96A219D3647}">
      <dgm:prSet phldrT="4" phldr="0"/>
      <dgm:spPr/>
      <dgm:t>
        <a:bodyPr/>
        <a:lstStyle/>
        <a:p>
          <a:r>
            <a:rPr lang="en-US"/>
            <a:t>4</a:t>
          </a:r>
        </a:p>
      </dgm:t>
    </dgm:pt>
    <dgm:pt modelId="{CB5630B2-7DA2-D340-887E-1FA3308BF50F}" type="pres">
      <dgm:prSet presAssocID="{48AF7FC5-9A13-49E0-8943-BA837FC3FC21}" presName="Name0" presStyleCnt="0">
        <dgm:presLayoutVars>
          <dgm:animLvl val="lvl"/>
          <dgm:resizeHandles val="exact"/>
        </dgm:presLayoutVars>
      </dgm:prSet>
      <dgm:spPr/>
      <dgm:t>
        <a:bodyPr/>
        <a:lstStyle/>
        <a:p>
          <a:endParaRPr lang="ro-RO"/>
        </a:p>
      </dgm:t>
    </dgm:pt>
    <dgm:pt modelId="{0C8D9C1A-B89F-F343-87E9-8789BD507534}" type="pres">
      <dgm:prSet presAssocID="{AF686043-4080-4320-8BA9-6FB1CA1EB2E1}" presName="compositeNode" presStyleCnt="0">
        <dgm:presLayoutVars>
          <dgm:bulletEnabled val="1"/>
        </dgm:presLayoutVars>
      </dgm:prSet>
      <dgm:spPr/>
    </dgm:pt>
    <dgm:pt modelId="{BC978224-B9EA-4C46-82B6-3E4E29CB74FD}" type="pres">
      <dgm:prSet presAssocID="{AF686043-4080-4320-8BA9-6FB1CA1EB2E1}" presName="bgRect" presStyleLbl="bgAccFollowNode1" presStyleIdx="0" presStyleCnt="4"/>
      <dgm:spPr/>
      <dgm:t>
        <a:bodyPr/>
        <a:lstStyle/>
        <a:p>
          <a:endParaRPr lang="ro-RO"/>
        </a:p>
      </dgm:t>
    </dgm:pt>
    <dgm:pt modelId="{FB841D61-CEDF-0F4D-A7E9-3A08E7967CAF}" type="pres">
      <dgm:prSet presAssocID="{EFBC5F53-FB76-4FB6-A747-1D843D9821EE}" presName="sibTransNodeCircle" presStyleLbl="alignNode1" presStyleIdx="0" presStyleCnt="8">
        <dgm:presLayoutVars>
          <dgm:chMax val="0"/>
          <dgm:bulletEnabled/>
        </dgm:presLayoutVars>
      </dgm:prSet>
      <dgm:spPr/>
      <dgm:t>
        <a:bodyPr/>
        <a:lstStyle/>
        <a:p>
          <a:endParaRPr lang="ro-RO"/>
        </a:p>
      </dgm:t>
    </dgm:pt>
    <dgm:pt modelId="{746BCA64-FEF4-464C-9DA9-91F3E24F505F}" type="pres">
      <dgm:prSet presAssocID="{AF686043-4080-4320-8BA9-6FB1CA1EB2E1}" presName="bottomLine" presStyleLbl="alignNode1" presStyleIdx="1" presStyleCnt="8">
        <dgm:presLayoutVars/>
      </dgm:prSet>
      <dgm:spPr/>
    </dgm:pt>
    <dgm:pt modelId="{F99FB7D3-351C-1C46-AF19-68C53ED23F1A}" type="pres">
      <dgm:prSet presAssocID="{AF686043-4080-4320-8BA9-6FB1CA1EB2E1}" presName="nodeText" presStyleLbl="bgAccFollowNode1" presStyleIdx="0" presStyleCnt="4">
        <dgm:presLayoutVars>
          <dgm:bulletEnabled val="1"/>
        </dgm:presLayoutVars>
      </dgm:prSet>
      <dgm:spPr/>
      <dgm:t>
        <a:bodyPr/>
        <a:lstStyle/>
        <a:p>
          <a:endParaRPr lang="ro-RO"/>
        </a:p>
      </dgm:t>
    </dgm:pt>
    <dgm:pt modelId="{1B2687D0-FDBB-AC4D-8743-B5166ACC97E1}" type="pres">
      <dgm:prSet presAssocID="{EFBC5F53-FB76-4FB6-A747-1D843D9821EE}" presName="sibTrans" presStyleCnt="0"/>
      <dgm:spPr/>
    </dgm:pt>
    <dgm:pt modelId="{6CEE2441-5546-1540-8329-73A03704328E}" type="pres">
      <dgm:prSet presAssocID="{E89A2BD0-9E2E-4901-A8F1-7ABE148836B0}" presName="compositeNode" presStyleCnt="0">
        <dgm:presLayoutVars>
          <dgm:bulletEnabled val="1"/>
        </dgm:presLayoutVars>
      </dgm:prSet>
      <dgm:spPr/>
    </dgm:pt>
    <dgm:pt modelId="{3CE6B3F6-5128-B148-BCEF-695A4AEB2D9D}" type="pres">
      <dgm:prSet presAssocID="{E89A2BD0-9E2E-4901-A8F1-7ABE148836B0}" presName="bgRect" presStyleLbl="bgAccFollowNode1" presStyleIdx="1" presStyleCnt="4"/>
      <dgm:spPr/>
      <dgm:t>
        <a:bodyPr/>
        <a:lstStyle/>
        <a:p>
          <a:endParaRPr lang="ro-RO"/>
        </a:p>
      </dgm:t>
    </dgm:pt>
    <dgm:pt modelId="{67E023A5-F60B-E443-82E2-708FC6E957F8}" type="pres">
      <dgm:prSet presAssocID="{C67CD8EB-5B6E-4BCD-9560-18237E2C5856}" presName="sibTransNodeCircle" presStyleLbl="alignNode1" presStyleIdx="2" presStyleCnt="8">
        <dgm:presLayoutVars>
          <dgm:chMax val="0"/>
          <dgm:bulletEnabled/>
        </dgm:presLayoutVars>
      </dgm:prSet>
      <dgm:spPr/>
      <dgm:t>
        <a:bodyPr/>
        <a:lstStyle/>
        <a:p>
          <a:endParaRPr lang="ro-RO"/>
        </a:p>
      </dgm:t>
    </dgm:pt>
    <dgm:pt modelId="{3198D2F6-C611-6146-9430-643097D56ACB}" type="pres">
      <dgm:prSet presAssocID="{E89A2BD0-9E2E-4901-A8F1-7ABE148836B0}" presName="bottomLine" presStyleLbl="alignNode1" presStyleIdx="3" presStyleCnt="8">
        <dgm:presLayoutVars/>
      </dgm:prSet>
      <dgm:spPr/>
    </dgm:pt>
    <dgm:pt modelId="{60A78A47-73E6-F842-A458-A4AEB3E92A5A}" type="pres">
      <dgm:prSet presAssocID="{E89A2BD0-9E2E-4901-A8F1-7ABE148836B0}" presName="nodeText" presStyleLbl="bgAccFollowNode1" presStyleIdx="1" presStyleCnt="4">
        <dgm:presLayoutVars>
          <dgm:bulletEnabled val="1"/>
        </dgm:presLayoutVars>
      </dgm:prSet>
      <dgm:spPr/>
      <dgm:t>
        <a:bodyPr/>
        <a:lstStyle/>
        <a:p>
          <a:endParaRPr lang="ro-RO"/>
        </a:p>
      </dgm:t>
    </dgm:pt>
    <dgm:pt modelId="{FE1C7978-7ADC-7448-BD08-1F301F198C75}" type="pres">
      <dgm:prSet presAssocID="{C67CD8EB-5B6E-4BCD-9560-18237E2C5856}" presName="sibTrans" presStyleCnt="0"/>
      <dgm:spPr/>
    </dgm:pt>
    <dgm:pt modelId="{6090F238-D5D1-144B-B62B-88464D016110}" type="pres">
      <dgm:prSet presAssocID="{60938860-0820-4357-81D2-E2D6EFB90011}" presName="compositeNode" presStyleCnt="0">
        <dgm:presLayoutVars>
          <dgm:bulletEnabled val="1"/>
        </dgm:presLayoutVars>
      </dgm:prSet>
      <dgm:spPr/>
    </dgm:pt>
    <dgm:pt modelId="{8E9DA273-E8EF-9E43-BBCD-E5E768C722F3}" type="pres">
      <dgm:prSet presAssocID="{60938860-0820-4357-81D2-E2D6EFB90011}" presName="bgRect" presStyleLbl="bgAccFollowNode1" presStyleIdx="2" presStyleCnt="4"/>
      <dgm:spPr/>
      <dgm:t>
        <a:bodyPr/>
        <a:lstStyle/>
        <a:p>
          <a:endParaRPr lang="ro-RO"/>
        </a:p>
      </dgm:t>
    </dgm:pt>
    <dgm:pt modelId="{B60C55CA-64FF-8F41-9B50-828554D8FA0C}" type="pres">
      <dgm:prSet presAssocID="{04AED66A-3453-4B3F-BEE3-D65028BF5A86}" presName="sibTransNodeCircle" presStyleLbl="alignNode1" presStyleIdx="4" presStyleCnt="8">
        <dgm:presLayoutVars>
          <dgm:chMax val="0"/>
          <dgm:bulletEnabled/>
        </dgm:presLayoutVars>
      </dgm:prSet>
      <dgm:spPr/>
      <dgm:t>
        <a:bodyPr/>
        <a:lstStyle/>
        <a:p>
          <a:endParaRPr lang="ro-RO"/>
        </a:p>
      </dgm:t>
    </dgm:pt>
    <dgm:pt modelId="{3D320462-B03E-4346-B31A-02584245F50B}" type="pres">
      <dgm:prSet presAssocID="{60938860-0820-4357-81D2-E2D6EFB90011}" presName="bottomLine" presStyleLbl="alignNode1" presStyleIdx="5" presStyleCnt="8">
        <dgm:presLayoutVars/>
      </dgm:prSet>
      <dgm:spPr/>
    </dgm:pt>
    <dgm:pt modelId="{4297FA89-FA6B-B644-B913-465C37613B8A}" type="pres">
      <dgm:prSet presAssocID="{60938860-0820-4357-81D2-E2D6EFB90011}" presName="nodeText" presStyleLbl="bgAccFollowNode1" presStyleIdx="2" presStyleCnt="4">
        <dgm:presLayoutVars>
          <dgm:bulletEnabled val="1"/>
        </dgm:presLayoutVars>
      </dgm:prSet>
      <dgm:spPr/>
      <dgm:t>
        <a:bodyPr/>
        <a:lstStyle/>
        <a:p>
          <a:endParaRPr lang="ro-RO"/>
        </a:p>
      </dgm:t>
    </dgm:pt>
    <dgm:pt modelId="{D4914501-6409-D245-A1B6-039854B57CAE}" type="pres">
      <dgm:prSet presAssocID="{04AED66A-3453-4B3F-BEE3-D65028BF5A86}" presName="sibTrans" presStyleCnt="0"/>
      <dgm:spPr/>
    </dgm:pt>
    <dgm:pt modelId="{4C42453D-32D2-194E-9109-4290E563645C}" type="pres">
      <dgm:prSet presAssocID="{4C06928F-F7A4-4F61-AD36-FDEB104F2926}" presName="compositeNode" presStyleCnt="0">
        <dgm:presLayoutVars>
          <dgm:bulletEnabled val="1"/>
        </dgm:presLayoutVars>
      </dgm:prSet>
      <dgm:spPr/>
    </dgm:pt>
    <dgm:pt modelId="{73F1EF82-18B2-D542-BAE9-8E7C8B081651}" type="pres">
      <dgm:prSet presAssocID="{4C06928F-F7A4-4F61-AD36-FDEB104F2926}" presName="bgRect" presStyleLbl="bgAccFollowNode1" presStyleIdx="3" presStyleCnt="4"/>
      <dgm:spPr/>
      <dgm:t>
        <a:bodyPr/>
        <a:lstStyle/>
        <a:p>
          <a:endParaRPr lang="ro-RO"/>
        </a:p>
      </dgm:t>
    </dgm:pt>
    <dgm:pt modelId="{754762DC-76F5-3E4C-8CB1-BF6E0C4A1BAD}" type="pres">
      <dgm:prSet presAssocID="{ABD33D36-B144-476B-8FB1-34FEAAC381C0}" presName="sibTransNodeCircle" presStyleLbl="alignNode1" presStyleIdx="6" presStyleCnt="8">
        <dgm:presLayoutVars>
          <dgm:chMax val="0"/>
          <dgm:bulletEnabled/>
        </dgm:presLayoutVars>
      </dgm:prSet>
      <dgm:spPr/>
      <dgm:t>
        <a:bodyPr/>
        <a:lstStyle/>
        <a:p>
          <a:endParaRPr lang="ro-RO"/>
        </a:p>
      </dgm:t>
    </dgm:pt>
    <dgm:pt modelId="{EFDA4DAC-6CEE-5043-9B18-32E54334384F}" type="pres">
      <dgm:prSet presAssocID="{4C06928F-F7A4-4F61-AD36-FDEB104F2926}" presName="bottomLine" presStyleLbl="alignNode1" presStyleIdx="7" presStyleCnt="8">
        <dgm:presLayoutVars/>
      </dgm:prSet>
      <dgm:spPr/>
    </dgm:pt>
    <dgm:pt modelId="{A367B922-933F-E345-B878-FD1ED6AD387E}" type="pres">
      <dgm:prSet presAssocID="{4C06928F-F7A4-4F61-AD36-FDEB104F2926}" presName="nodeText" presStyleLbl="bgAccFollowNode1" presStyleIdx="3" presStyleCnt="4">
        <dgm:presLayoutVars>
          <dgm:bulletEnabled val="1"/>
        </dgm:presLayoutVars>
      </dgm:prSet>
      <dgm:spPr/>
      <dgm:t>
        <a:bodyPr/>
        <a:lstStyle/>
        <a:p>
          <a:endParaRPr lang="ro-RO"/>
        </a:p>
      </dgm:t>
    </dgm:pt>
  </dgm:ptLst>
  <dgm:cxnLst>
    <dgm:cxn modelId="{8BF69A31-BFBC-4797-B749-9DE5CB918737}" srcId="{48AF7FC5-9A13-49E0-8943-BA837FC3FC21}" destId="{E89A2BD0-9E2E-4901-A8F1-7ABE148836B0}" srcOrd="1" destOrd="0" parTransId="{91E5689B-53B4-468F-8589-17659DA4D2E2}" sibTransId="{C67CD8EB-5B6E-4BCD-9560-18237E2C5856}"/>
    <dgm:cxn modelId="{C4F1914E-1F8C-493B-8747-F96A219D3647}" srcId="{48AF7FC5-9A13-49E0-8943-BA837FC3FC21}" destId="{4C06928F-F7A4-4F61-AD36-FDEB104F2926}" srcOrd="3" destOrd="0" parTransId="{2E5E0377-E640-4F59-93AC-6E8F3BB309A1}" sibTransId="{ABD33D36-B144-476B-8FB1-34FEAAC381C0}"/>
    <dgm:cxn modelId="{6E7D3EA2-5F45-F949-82C4-1F43A522F64D}" type="presOf" srcId="{AF686043-4080-4320-8BA9-6FB1CA1EB2E1}" destId="{F99FB7D3-351C-1C46-AF19-68C53ED23F1A}" srcOrd="1" destOrd="0" presId="urn:microsoft.com/office/officeart/2016/7/layout/BasicLinearProcessNumbered"/>
    <dgm:cxn modelId="{44CD8322-AF72-184C-9DF7-CD40285CEE9A}" type="presOf" srcId="{60938860-0820-4357-81D2-E2D6EFB90011}" destId="{4297FA89-FA6B-B644-B913-465C37613B8A}" srcOrd="1" destOrd="0" presId="urn:microsoft.com/office/officeart/2016/7/layout/BasicLinearProcessNumbered"/>
    <dgm:cxn modelId="{D94AA8BF-1830-E141-9744-3E517E58BF4B}" type="presOf" srcId="{ABD33D36-B144-476B-8FB1-34FEAAC381C0}" destId="{754762DC-76F5-3E4C-8CB1-BF6E0C4A1BAD}" srcOrd="0" destOrd="0" presId="urn:microsoft.com/office/officeart/2016/7/layout/BasicLinearProcessNumbered"/>
    <dgm:cxn modelId="{C7E1D90F-E615-484C-842E-939D511EA052}" type="presOf" srcId="{48AF7FC5-9A13-49E0-8943-BA837FC3FC21}" destId="{CB5630B2-7DA2-D340-887E-1FA3308BF50F}" srcOrd="0" destOrd="0" presId="urn:microsoft.com/office/officeart/2016/7/layout/BasicLinearProcessNumbered"/>
    <dgm:cxn modelId="{95BE8A1C-4BBB-4839-8053-A68258B09EC4}" srcId="{48AF7FC5-9A13-49E0-8943-BA837FC3FC21}" destId="{AF686043-4080-4320-8BA9-6FB1CA1EB2E1}" srcOrd="0" destOrd="0" parTransId="{A3005E01-06EB-4672-AF61-59FA37996A7D}" sibTransId="{EFBC5F53-FB76-4FB6-A747-1D843D9821EE}"/>
    <dgm:cxn modelId="{1E71A4A9-8950-6648-8585-6EE299D6518B}" type="presOf" srcId="{C67CD8EB-5B6E-4BCD-9560-18237E2C5856}" destId="{67E023A5-F60B-E443-82E2-708FC6E957F8}" srcOrd="0" destOrd="0" presId="urn:microsoft.com/office/officeart/2016/7/layout/BasicLinearProcessNumbered"/>
    <dgm:cxn modelId="{EA1BE0F5-87D7-A846-BA74-824327889D16}" type="presOf" srcId="{60938860-0820-4357-81D2-E2D6EFB90011}" destId="{8E9DA273-E8EF-9E43-BBCD-E5E768C722F3}" srcOrd="0" destOrd="0" presId="urn:microsoft.com/office/officeart/2016/7/layout/BasicLinearProcessNumbered"/>
    <dgm:cxn modelId="{CF9B8E2B-BFCF-C34A-941B-7D9741A14B41}" type="presOf" srcId="{AF686043-4080-4320-8BA9-6FB1CA1EB2E1}" destId="{BC978224-B9EA-4C46-82B6-3E4E29CB74FD}" srcOrd="0" destOrd="0" presId="urn:microsoft.com/office/officeart/2016/7/layout/BasicLinearProcessNumbered"/>
    <dgm:cxn modelId="{A1BDE088-29DA-BF4F-9EDA-B830A49F62CD}" type="presOf" srcId="{4C06928F-F7A4-4F61-AD36-FDEB104F2926}" destId="{73F1EF82-18B2-D542-BAE9-8E7C8B081651}" srcOrd="0" destOrd="0" presId="urn:microsoft.com/office/officeart/2016/7/layout/BasicLinearProcessNumbered"/>
    <dgm:cxn modelId="{8CB7E935-C307-4FAB-B702-427E415F5258}" srcId="{48AF7FC5-9A13-49E0-8943-BA837FC3FC21}" destId="{60938860-0820-4357-81D2-E2D6EFB90011}" srcOrd="2" destOrd="0" parTransId="{2D7C0513-4ADA-49BE-8E12-1BE15E2405FA}" sibTransId="{04AED66A-3453-4B3F-BEE3-D65028BF5A86}"/>
    <dgm:cxn modelId="{796B53D1-2734-0149-9212-52CF21FE1274}" type="presOf" srcId="{4C06928F-F7A4-4F61-AD36-FDEB104F2926}" destId="{A367B922-933F-E345-B878-FD1ED6AD387E}" srcOrd="1" destOrd="0" presId="urn:microsoft.com/office/officeart/2016/7/layout/BasicLinearProcessNumbered"/>
    <dgm:cxn modelId="{6F318623-AB36-5447-AF93-EAB7ACCF2873}" type="presOf" srcId="{E89A2BD0-9E2E-4901-A8F1-7ABE148836B0}" destId="{3CE6B3F6-5128-B148-BCEF-695A4AEB2D9D}" srcOrd="0" destOrd="0" presId="urn:microsoft.com/office/officeart/2016/7/layout/BasicLinearProcessNumbered"/>
    <dgm:cxn modelId="{7416DF94-3776-4845-A7D5-AFA610E2109C}" type="presOf" srcId="{EFBC5F53-FB76-4FB6-A747-1D843D9821EE}" destId="{FB841D61-CEDF-0F4D-A7E9-3A08E7967CAF}" srcOrd="0" destOrd="0" presId="urn:microsoft.com/office/officeart/2016/7/layout/BasicLinearProcessNumbered"/>
    <dgm:cxn modelId="{3094D907-4DCD-334D-9BE2-40F9759B770D}" type="presOf" srcId="{E89A2BD0-9E2E-4901-A8F1-7ABE148836B0}" destId="{60A78A47-73E6-F842-A458-A4AEB3E92A5A}" srcOrd="1" destOrd="0" presId="urn:microsoft.com/office/officeart/2016/7/layout/BasicLinearProcessNumbered"/>
    <dgm:cxn modelId="{706BBDC7-8DB3-094D-A9CE-6422BCF84630}" type="presOf" srcId="{04AED66A-3453-4B3F-BEE3-D65028BF5A86}" destId="{B60C55CA-64FF-8F41-9B50-828554D8FA0C}" srcOrd="0" destOrd="0" presId="urn:microsoft.com/office/officeart/2016/7/layout/BasicLinearProcessNumbered"/>
    <dgm:cxn modelId="{44F62731-43CA-944D-9869-A9565C7B364A}" type="presParOf" srcId="{CB5630B2-7DA2-D340-887E-1FA3308BF50F}" destId="{0C8D9C1A-B89F-F343-87E9-8789BD507534}" srcOrd="0" destOrd="0" presId="urn:microsoft.com/office/officeart/2016/7/layout/BasicLinearProcessNumbered"/>
    <dgm:cxn modelId="{59B3A466-684F-874D-8547-53ED57E56B71}" type="presParOf" srcId="{0C8D9C1A-B89F-F343-87E9-8789BD507534}" destId="{BC978224-B9EA-4C46-82B6-3E4E29CB74FD}" srcOrd="0" destOrd="0" presId="urn:microsoft.com/office/officeart/2016/7/layout/BasicLinearProcessNumbered"/>
    <dgm:cxn modelId="{E2FBBE9E-5011-2B4A-B9B5-03CB1459CB40}" type="presParOf" srcId="{0C8D9C1A-B89F-F343-87E9-8789BD507534}" destId="{FB841D61-CEDF-0F4D-A7E9-3A08E7967CAF}" srcOrd="1" destOrd="0" presId="urn:microsoft.com/office/officeart/2016/7/layout/BasicLinearProcessNumbered"/>
    <dgm:cxn modelId="{BE396062-4F07-5441-86B2-4B6445580296}" type="presParOf" srcId="{0C8D9C1A-B89F-F343-87E9-8789BD507534}" destId="{746BCA64-FEF4-464C-9DA9-91F3E24F505F}" srcOrd="2" destOrd="0" presId="urn:microsoft.com/office/officeart/2016/7/layout/BasicLinearProcessNumbered"/>
    <dgm:cxn modelId="{B84FBCDF-634B-C646-AAEA-27813128EF5A}" type="presParOf" srcId="{0C8D9C1A-B89F-F343-87E9-8789BD507534}" destId="{F99FB7D3-351C-1C46-AF19-68C53ED23F1A}" srcOrd="3" destOrd="0" presId="urn:microsoft.com/office/officeart/2016/7/layout/BasicLinearProcessNumbered"/>
    <dgm:cxn modelId="{B5D3C3CB-CFFA-1841-92C2-A43522518742}" type="presParOf" srcId="{CB5630B2-7DA2-D340-887E-1FA3308BF50F}" destId="{1B2687D0-FDBB-AC4D-8743-B5166ACC97E1}" srcOrd="1" destOrd="0" presId="urn:microsoft.com/office/officeart/2016/7/layout/BasicLinearProcessNumbered"/>
    <dgm:cxn modelId="{F5817BF4-056C-7C44-B806-47A4973E53E2}" type="presParOf" srcId="{CB5630B2-7DA2-D340-887E-1FA3308BF50F}" destId="{6CEE2441-5546-1540-8329-73A03704328E}" srcOrd="2" destOrd="0" presId="urn:microsoft.com/office/officeart/2016/7/layout/BasicLinearProcessNumbered"/>
    <dgm:cxn modelId="{4F850EE9-B9E5-ED42-8E53-B4A34608E9A1}" type="presParOf" srcId="{6CEE2441-5546-1540-8329-73A03704328E}" destId="{3CE6B3F6-5128-B148-BCEF-695A4AEB2D9D}" srcOrd="0" destOrd="0" presId="urn:microsoft.com/office/officeart/2016/7/layout/BasicLinearProcessNumbered"/>
    <dgm:cxn modelId="{20F07F97-EA95-5A47-8641-12078C37F48C}" type="presParOf" srcId="{6CEE2441-5546-1540-8329-73A03704328E}" destId="{67E023A5-F60B-E443-82E2-708FC6E957F8}" srcOrd="1" destOrd="0" presId="urn:microsoft.com/office/officeart/2016/7/layout/BasicLinearProcessNumbered"/>
    <dgm:cxn modelId="{CA912A26-30AC-AB46-8A46-580CDD2E678A}" type="presParOf" srcId="{6CEE2441-5546-1540-8329-73A03704328E}" destId="{3198D2F6-C611-6146-9430-643097D56ACB}" srcOrd="2" destOrd="0" presId="urn:microsoft.com/office/officeart/2016/7/layout/BasicLinearProcessNumbered"/>
    <dgm:cxn modelId="{388128C5-A600-2E4F-B444-A4349608F60E}" type="presParOf" srcId="{6CEE2441-5546-1540-8329-73A03704328E}" destId="{60A78A47-73E6-F842-A458-A4AEB3E92A5A}" srcOrd="3" destOrd="0" presId="urn:microsoft.com/office/officeart/2016/7/layout/BasicLinearProcessNumbered"/>
    <dgm:cxn modelId="{CBA054F0-ABC3-9F40-9D46-537D7C65D15F}" type="presParOf" srcId="{CB5630B2-7DA2-D340-887E-1FA3308BF50F}" destId="{FE1C7978-7ADC-7448-BD08-1F301F198C75}" srcOrd="3" destOrd="0" presId="urn:microsoft.com/office/officeart/2016/7/layout/BasicLinearProcessNumbered"/>
    <dgm:cxn modelId="{728F1FD1-A79D-5F45-AE25-94DCD128F8FD}" type="presParOf" srcId="{CB5630B2-7DA2-D340-887E-1FA3308BF50F}" destId="{6090F238-D5D1-144B-B62B-88464D016110}" srcOrd="4" destOrd="0" presId="urn:microsoft.com/office/officeart/2016/7/layout/BasicLinearProcessNumbered"/>
    <dgm:cxn modelId="{4C59C54F-964D-3541-B1AB-4CBB340C629D}" type="presParOf" srcId="{6090F238-D5D1-144B-B62B-88464D016110}" destId="{8E9DA273-E8EF-9E43-BBCD-E5E768C722F3}" srcOrd="0" destOrd="0" presId="urn:microsoft.com/office/officeart/2016/7/layout/BasicLinearProcessNumbered"/>
    <dgm:cxn modelId="{DD94235B-4673-8E42-A062-0F3808C3A569}" type="presParOf" srcId="{6090F238-D5D1-144B-B62B-88464D016110}" destId="{B60C55CA-64FF-8F41-9B50-828554D8FA0C}" srcOrd="1" destOrd="0" presId="urn:microsoft.com/office/officeart/2016/7/layout/BasicLinearProcessNumbered"/>
    <dgm:cxn modelId="{F93F8D6C-C6C4-D942-8746-B9B27E83EF30}" type="presParOf" srcId="{6090F238-D5D1-144B-B62B-88464D016110}" destId="{3D320462-B03E-4346-B31A-02584245F50B}" srcOrd="2" destOrd="0" presId="urn:microsoft.com/office/officeart/2016/7/layout/BasicLinearProcessNumbered"/>
    <dgm:cxn modelId="{96627A56-3A88-5243-9348-E5F4BF306C0A}" type="presParOf" srcId="{6090F238-D5D1-144B-B62B-88464D016110}" destId="{4297FA89-FA6B-B644-B913-465C37613B8A}" srcOrd="3" destOrd="0" presId="urn:microsoft.com/office/officeart/2016/7/layout/BasicLinearProcessNumbered"/>
    <dgm:cxn modelId="{20DB22CC-9D99-BC4F-941B-4CB8C81E05AE}" type="presParOf" srcId="{CB5630B2-7DA2-D340-887E-1FA3308BF50F}" destId="{D4914501-6409-D245-A1B6-039854B57CAE}" srcOrd="5" destOrd="0" presId="urn:microsoft.com/office/officeart/2016/7/layout/BasicLinearProcessNumbered"/>
    <dgm:cxn modelId="{8E7FE042-20DF-DF44-B0BD-B8FA6B6D524C}" type="presParOf" srcId="{CB5630B2-7DA2-D340-887E-1FA3308BF50F}" destId="{4C42453D-32D2-194E-9109-4290E563645C}" srcOrd="6" destOrd="0" presId="urn:microsoft.com/office/officeart/2016/7/layout/BasicLinearProcessNumbered"/>
    <dgm:cxn modelId="{89C0CC27-4007-CE4D-9225-478351F38079}" type="presParOf" srcId="{4C42453D-32D2-194E-9109-4290E563645C}" destId="{73F1EF82-18B2-D542-BAE9-8E7C8B081651}" srcOrd="0" destOrd="0" presId="urn:microsoft.com/office/officeart/2016/7/layout/BasicLinearProcessNumbered"/>
    <dgm:cxn modelId="{2428336E-C0A3-5F47-973A-D899708D7C8A}" type="presParOf" srcId="{4C42453D-32D2-194E-9109-4290E563645C}" destId="{754762DC-76F5-3E4C-8CB1-BF6E0C4A1BAD}" srcOrd="1" destOrd="0" presId="urn:microsoft.com/office/officeart/2016/7/layout/BasicLinearProcessNumbered"/>
    <dgm:cxn modelId="{3466142D-6F60-4F4D-B9CD-DC8806BCAACE}" type="presParOf" srcId="{4C42453D-32D2-194E-9109-4290E563645C}" destId="{EFDA4DAC-6CEE-5043-9B18-32E54334384F}" srcOrd="2" destOrd="0" presId="urn:microsoft.com/office/officeart/2016/7/layout/BasicLinearProcessNumbered"/>
    <dgm:cxn modelId="{6ADE8F3A-398D-BC49-989D-A9ADCD228A55}" type="presParOf" srcId="{4C42453D-32D2-194E-9109-4290E563645C}" destId="{A367B922-933F-E345-B878-FD1ED6AD387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26A5D-7A38-4B7B-A6DC-7CE81529DB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D22C15-F7D3-455C-9921-9C16AE226901}">
      <dgm:prSet/>
      <dgm:spPr/>
      <dgm:t>
        <a:bodyPr/>
        <a:lstStyle/>
        <a:p>
          <a:r>
            <a:rPr lang="en-GB" b="1"/>
            <a:t>Positive thinking </a:t>
          </a:r>
          <a:r>
            <a:rPr lang="en-GB"/>
            <a:t>– Affirmations, Thought Stopping, Self Talk, etc</a:t>
          </a:r>
          <a:endParaRPr lang="en-US"/>
        </a:p>
      </dgm:t>
    </dgm:pt>
    <dgm:pt modelId="{62147DA8-830A-4B33-80F0-6341895F2C17}" type="parTrans" cxnId="{D2273389-8B68-4427-8B0E-5678BC1629C2}">
      <dgm:prSet/>
      <dgm:spPr/>
      <dgm:t>
        <a:bodyPr/>
        <a:lstStyle/>
        <a:p>
          <a:endParaRPr lang="en-US"/>
        </a:p>
      </dgm:t>
    </dgm:pt>
    <dgm:pt modelId="{7E29A506-2C14-4729-B1D0-876E00731BAE}" type="sibTrans" cxnId="{D2273389-8B68-4427-8B0E-5678BC1629C2}">
      <dgm:prSet/>
      <dgm:spPr/>
      <dgm:t>
        <a:bodyPr/>
        <a:lstStyle/>
        <a:p>
          <a:endParaRPr lang="en-US"/>
        </a:p>
      </dgm:t>
    </dgm:pt>
    <dgm:pt modelId="{064B5545-BE9D-46AB-B3BB-BB4830A3F8B4}">
      <dgm:prSet/>
      <dgm:spPr/>
      <dgm:t>
        <a:bodyPr/>
        <a:lstStyle/>
        <a:p>
          <a:r>
            <a:rPr lang="en-GB" b="1"/>
            <a:t>Visualisation</a:t>
          </a:r>
          <a:r>
            <a:rPr lang="en-GB"/>
            <a:t> – Guided Imaging, etc</a:t>
          </a:r>
          <a:endParaRPr lang="en-US"/>
        </a:p>
      </dgm:t>
    </dgm:pt>
    <dgm:pt modelId="{90DE141F-E0DE-4E64-A1C7-9941885752F8}" type="parTrans" cxnId="{3A599AD5-10C9-4F3C-AF05-7FF09FC6790C}">
      <dgm:prSet/>
      <dgm:spPr/>
      <dgm:t>
        <a:bodyPr/>
        <a:lstStyle/>
        <a:p>
          <a:endParaRPr lang="en-US"/>
        </a:p>
      </dgm:t>
    </dgm:pt>
    <dgm:pt modelId="{F048A0A4-7DD4-497E-985F-93267FC4CFF3}" type="sibTrans" cxnId="{3A599AD5-10C9-4F3C-AF05-7FF09FC6790C}">
      <dgm:prSet/>
      <dgm:spPr/>
      <dgm:t>
        <a:bodyPr/>
        <a:lstStyle/>
        <a:p>
          <a:endParaRPr lang="en-US"/>
        </a:p>
      </dgm:t>
    </dgm:pt>
    <dgm:pt modelId="{329E2AFD-11C5-4BF4-8B44-38A062787EDF}">
      <dgm:prSet/>
      <dgm:spPr/>
      <dgm:t>
        <a:bodyPr/>
        <a:lstStyle/>
        <a:p>
          <a:r>
            <a:rPr lang="en-GB" b="1"/>
            <a:t>Anxiety Control </a:t>
          </a:r>
          <a:r>
            <a:rPr lang="en-GB"/>
            <a:t>– Controlled Breathing, Relaxation, Distraction, etc</a:t>
          </a:r>
          <a:endParaRPr lang="en-US"/>
        </a:p>
      </dgm:t>
    </dgm:pt>
    <dgm:pt modelId="{0B090555-DAE1-4444-8EDB-07C5EB225B12}" type="parTrans" cxnId="{1D7A8116-A929-4144-9781-4D28BEFF4FC1}">
      <dgm:prSet/>
      <dgm:spPr/>
      <dgm:t>
        <a:bodyPr/>
        <a:lstStyle/>
        <a:p>
          <a:endParaRPr lang="en-US"/>
        </a:p>
      </dgm:t>
    </dgm:pt>
    <dgm:pt modelId="{84109236-5FA3-4544-948F-278BDD84C1C8}" type="sibTrans" cxnId="{1D7A8116-A929-4144-9781-4D28BEFF4FC1}">
      <dgm:prSet/>
      <dgm:spPr/>
      <dgm:t>
        <a:bodyPr/>
        <a:lstStyle/>
        <a:p>
          <a:endParaRPr lang="en-US"/>
        </a:p>
      </dgm:t>
    </dgm:pt>
    <dgm:pt modelId="{96B5EB24-186E-45F8-8BDA-DEEB268A598B}">
      <dgm:prSet/>
      <dgm:spPr/>
      <dgm:t>
        <a:bodyPr/>
        <a:lstStyle/>
        <a:p>
          <a:r>
            <a:rPr lang="en-GB" b="1"/>
            <a:t>Attentional Control </a:t>
          </a:r>
          <a:r>
            <a:rPr lang="en-GB"/>
            <a:t>– Dealing with Interruptions, Attention Span, etc</a:t>
          </a:r>
          <a:endParaRPr lang="en-US"/>
        </a:p>
      </dgm:t>
    </dgm:pt>
    <dgm:pt modelId="{630A4DC7-494A-43B9-B3FD-5438D4AF44ED}" type="parTrans" cxnId="{481D2202-39FD-42E8-8C4A-B6CB2FD655F3}">
      <dgm:prSet/>
      <dgm:spPr/>
      <dgm:t>
        <a:bodyPr/>
        <a:lstStyle/>
        <a:p>
          <a:endParaRPr lang="en-US"/>
        </a:p>
      </dgm:t>
    </dgm:pt>
    <dgm:pt modelId="{F08BA019-FB0D-43D9-955B-A819C5E42518}" type="sibTrans" cxnId="{481D2202-39FD-42E8-8C4A-B6CB2FD655F3}">
      <dgm:prSet/>
      <dgm:spPr/>
      <dgm:t>
        <a:bodyPr/>
        <a:lstStyle/>
        <a:p>
          <a:endParaRPr lang="en-US"/>
        </a:p>
      </dgm:t>
    </dgm:pt>
    <dgm:pt modelId="{127819CD-4AA9-4DFC-8EA3-0FD768A4FE31}">
      <dgm:prSet/>
      <dgm:spPr/>
      <dgm:t>
        <a:bodyPr/>
        <a:lstStyle/>
        <a:p>
          <a:r>
            <a:rPr lang="en-GB" b="1"/>
            <a:t>Goal Setting </a:t>
          </a:r>
          <a:r>
            <a:rPr lang="en-GB"/>
            <a:t>– SMART Goals, “Eating the Elephant”, Balancing Goals, etc</a:t>
          </a:r>
          <a:endParaRPr lang="en-US"/>
        </a:p>
      </dgm:t>
    </dgm:pt>
    <dgm:pt modelId="{C9858B37-397B-4614-A606-BA7515E4E148}" type="parTrans" cxnId="{50A6DE86-D7F9-45EB-9CEF-77270AE99241}">
      <dgm:prSet/>
      <dgm:spPr/>
      <dgm:t>
        <a:bodyPr/>
        <a:lstStyle/>
        <a:p>
          <a:endParaRPr lang="en-US"/>
        </a:p>
      </dgm:t>
    </dgm:pt>
    <dgm:pt modelId="{E32D8009-7F61-42AB-9A85-0A99D237EBF4}" type="sibTrans" cxnId="{50A6DE86-D7F9-45EB-9CEF-77270AE99241}">
      <dgm:prSet/>
      <dgm:spPr/>
      <dgm:t>
        <a:bodyPr/>
        <a:lstStyle/>
        <a:p>
          <a:endParaRPr lang="en-US"/>
        </a:p>
      </dgm:t>
    </dgm:pt>
    <dgm:pt modelId="{11461E86-BBE7-488B-BDAD-778B5F8490FB}">
      <dgm:prSet/>
      <dgm:spPr/>
      <dgm:t>
        <a:bodyPr/>
        <a:lstStyle/>
        <a:p>
          <a:r>
            <a:rPr lang="en-GB" b="1"/>
            <a:t>The test itself </a:t>
          </a:r>
          <a:r>
            <a:rPr lang="en-GB"/>
            <a:t>– reflection and good feedback</a:t>
          </a:r>
          <a:endParaRPr lang="en-US"/>
        </a:p>
      </dgm:t>
    </dgm:pt>
    <dgm:pt modelId="{64479F0E-7BED-4426-B81B-3F85B78DE26D}" type="parTrans" cxnId="{2B2D9E6B-0AB7-4004-B166-1EC4C1074788}">
      <dgm:prSet/>
      <dgm:spPr/>
      <dgm:t>
        <a:bodyPr/>
        <a:lstStyle/>
        <a:p>
          <a:endParaRPr lang="en-US"/>
        </a:p>
      </dgm:t>
    </dgm:pt>
    <dgm:pt modelId="{198FEC91-89A8-45A2-BF3B-A83859404B88}" type="sibTrans" cxnId="{2B2D9E6B-0AB7-4004-B166-1EC4C1074788}">
      <dgm:prSet/>
      <dgm:spPr/>
      <dgm:t>
        <a:bodyPr/>
        <a:lstStyle/>
        <a:p>
          <a:endParaRPr lang="en-US"/>
        </a:p>
      </dgm:t>
    </dgm:pt>
    <dgm:pt modelId="{0080C672-275C-4476-BF28-01FF40319D5C}">
      <dgm:prSet/>
      <dgm:spPr/>
      <dgm:t>
        <a:bodyPr/>
        <a:lstStyle/>
        <a:p>
          <a:r>
            <a:rPr lang="en-GB"/>
            <a:t>Most techniques are known to coaches and trainers. MT helps us to direct them more precisely.</a:t>
          </a:r>
          <a:endParaRPr lang="en-US"/>
        </a:p>
      </dgm:t>
    </dgm:pt>
    <dgm:pt modelId="{4F412DAE-2493-4763-853E-59BEB227DA83}" type="parTrans" cxnId="{DC45160D-7507-40D3-A744-D837A8A47EE7}">
      <dgm:prSet/>
      <dgm:spPr/>
      <dgm:t>
        <a:bodyPr/>
        <a:lstStyle/>
        <a:p>
          <a:endParaRPr lang="en-US"/>
        </a:p>
      </dgm:t>
    </dgm:pt>
    <dgm:pt modelId="{FFB9F982-0C9C-40B4-8602-A0732F38BCA3}" type="sibTrans" cxnId="{DC45160D-7507-40D3-A744-D837A8A47EE7}">
      <dgm:prSet/>
      <dgm:spPr/>
      <dgm:t>
        <a:bodyPr/>
        <a:lstStyle/>
        <a:p>
          <a:endParaRPr lang="en-US"/>
        </a:p>
      </dgm:t>
    </dgm:pt>
    <dgm:pt modelId="{CBF364B3-302D-42E7-B825-B70CD5597090}" type="pres">
      <dgm:prSet presAssocID="{0D726A5D-7A38-4B7B-A6DC-7CE81529DB49}" presName="root" presStyleCnt="0">
        <dgm:presLayoutVars>
          <dgm:dir/>
          <dgm:resizeHandles val="exact"/>
        </dgm:presLayoutVars>
      </dgm:prSet>
      <dgm:spPr/>
      <dgm:t>
        <a:bodyPr/>
        <a:lstStyle/>
        <a:p>
          <a:endParaRPr lang="ro-RO"/>
        </a:p>
      </dgm:t>
    </dgm:pt>
    <dgm:pt modelId="{C143652E-7DE0-4A54-B9FD-415413AA48B7}" type="pres">
      <dgm:prSet presAssocID="{72D22C15-F7D3-455C-9921-9C16AE226901}" presName="compNode" presStyleCnt="0"/>
      <dgm:spPr/>
    </dgm:pt>
    <dgm:pt modelId="{C197CA56-51D5-4910-A4AD-EA120E6BC574}" type="pres">
      <dgm:prSet presAssocID="{72D22C15-F7D3-455C-9921-9C16AE226901}" presName="bgRect" presStyleLbl="bgShp" presStyleIdx="0" presStyleCnt="6"/>
      <dgm:spPr/>
    </dgm:pt>
    <dgm:pt modelId="{B4C6A8AF-75A9-4E74-88C6-85E2AE919D1A}" type="pres">
      <dgm:prSet presAssocID="{72D22C15-F7D3-455C-9921-9C16AE22690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Angel Face with Solid Fill"/>
        </a:ext>
      </dgm:extLst>
    </dgm:pt>
    <dgm:pt modelId="{3A4D73C1-6630-44A9-B7F4-A86DC1895BC5}" type="pres">
      <dgm:prSet presAssocID="{72D22C15-F7D3-455C-9921-9C16AE226901}" presName="spaceRect" presStyleCnt="0"/>
      <dgm:spPr/>
    </dgm:pt>
    <dgm:pt modelId="{735A6D2B-D8F7-4CA9-B364-660D6FF1A8A4}" type="pres">
      <dgm:prSet presAssocID="{72D22C15-F7D3-455C-9921-9C16AE226901}" presName="parTx" presStyleLbl="revTx" presStyleIdx="0" presStyleCnt="7">
        <dgm:presLayoutVars>
          <dgm:chMax val="0"/>
          <dgm:chPref val="0"/>
        </dgm:presLayoutVars>
      </dgm:prSet>
      <dgm:spPr/>
      <dgm:t>
        <a:bodyPr/>
        <a:lstStyle/>
        <a:p>
          <a:endParaRPr lang="ro-RO"/>
        </a:p>
      </dgm:t>
    </dgm:pt>
    <dgm:pt modelId="{83AAC91F-B28F-4BDB-9B9E-8317EC394FFD}" type="pres">
      <dgm:prSet presAssocID="{7E29A506-2C14-4729-B1D0-876E00731BAE}" presName="sibTrans" presStyleCnt="0"/>
      <dgm:spPr/>
    </dgm:pt>
    <dgm:pt modelId="{202BE700-8B01-4A23-8F58-0A92E4CA48BF}" type="pres">
      <dgm:prSet presAssocID="{064B5545-BE9D-46AB-B3BB-BB4830A3F8B4}" presName="compNode" presStyleCnt="0"/>
      <dgm:spPr/>
    </dgm:pt>
    <dgm:pt modelId="{B104C7D0-AE14-4C81-B29D-4B62EDB52053}" type="pres">
      <dgm:prSet presAssocID="{064B5545-BE9D-46AB-B3BB-BB4830A3F8B4}" presName="bgRect" presStyleLbl="bgShp" presStyleIdx="1" presStyleCnt="6"/>
      <dgm:spPr/>
    </dgm:pt>
    <dgm:pt modelId="{17160104-0A37-4886-9D57-D2E12E3B7385}" type="pres">
      <dgm:prSet presAssocID="{064B5545-BE9D-46AB-B3BB-BB4830A3F8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elescope"/>
        </a:ext>
      </dgm:extLst>
    </dgm:pt>
    <dgm:pt modelId="{899E221C-2A8E-4663-91BD-50E70B4F6849}" type="pres">
      <dgm:prSet presAssocID="{064B5545-BE9D-46AB-B3BB-BB4830A3F8B4}" presName="spaceRect" presStyleCnt="0"/>
      <dgm:spPr/>
    </dgm:pt>
    <dgm:pt modelId="{12A064F2-E384-446B-93F8-8F3960274096}" type="pres">
      <dgm:prSet presAssocID="{064B5545-BE9D-46AB-B3BB-BB4830A3F8B4}" presName="parTx" presStyleLbl="revTx" presStyleIdx="1" presStyleCnt="7">
        <dgm:presLayoutVars>
          <dgm:chMax val="0"/>
          <dgm:chPref val="0"/>
        </dgm:presLayoutVars>
      </dgm:prSet>
      <dgm:spPr/>
      <dgm:t>
        <a:bodyPr/>
        <a:lstStyle/>
        <a:p>
          <a:endParaRPr lang="ro-RO"/>
        </a:p>
      </dgm:t>
    </dgm:pt>
    <dgm:pt modelId="{475D9BCB-E00F-4555-8172-9F105C6C934F}" type="pres">
      <dgm:prSet presAssocID="{F048A0A4-7DD4-497E-985F-93267FC4CFF3}" presName="sibTrans" presStyleCnt="0"/>
      <dgm:spPr/>
    </dgm:pt>
    <dgm:pt modelId="{C01CF298-CF7B-45FE-818A-B487B834EFB5}" type="pres">
      <dgm:prSet presAssocID="{329E2AFD-11C5-4BF4-8B44-38A062787EDF}" presName="compNode" presStyleCnt="0"/>
      <dgm:spPr/>
    </dgm:pt>
    <dgm:pt modelId="{D26817B5-2120-41E5-AA48-39A956FEC259}" type="pres">
      <dgm:prSet presAssocID="{329E2AFD-11C5-4BF4-8B44-38A062787EDF}" presName="bgRect" presStyleLbl="bgShp" presStyleIdx="2" presStyleCnt="6"/>
      <dgm:spPr/>
    </dgm:pt>
    <dgm:pt modelId="{58BF5E21-F960-4E29-8002-A51B2E70209C}" type="pres">
      <dgm:prSet presAssocID="{329E2AFD-11C5-4BF4-8B44-38A062787E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in head"/>
        </a:ext>
      </dgm:extLst>
    </dgm:pt>
    <dgm:pt modelId="{C45E0DA1-2F27-469E-AF03-B688510E9A58}" type="pres">
      <dgm:prSet presAssocID="{329E2AFD-11C5-4BF4-8B44-38A062787EDF}" presName="spaceRect" presStyleCnt="0"/>
      <dgm:spPr/>
    </dgm:pt>
    <dgm:pt modelId="{10627EC5-6579-48BB-9D73-188A0FF94473}" type="pres">
      <dgm:prSet presAssocID="{329E2AFD-11C5-4BF4-8B44-38A062787EDF}" presName="parTx" presStyleLbl="revTx" presStyleIdx="2" presStyleCnt="7">
        <dgm:presLayoutVars>
          <dgm:chMax val="0"/>
          <dgm:chPref val="0"/>
        </dgm:presLayoutVars>
      </dgm:prSet>
      <dgm:spPr/>
      <dgm:t>
        <a:bodyPr/>
        <a:lstStyle/>
        <a:p>
          <a:endParaRPr lang="ro-RO"/>
        </a:p>
      </dgm:t>
    </dgm:pt>
    <dgm:pt modelId="{71478CF8-F839-4EAB-BEB2-C3839C5CA722}" type="pres">
      <dgm:prSet presAssocID="{84109236-5FA3-4544-948F-278BDD84C1C8}" presName="sibTrans" presStyleCnt="0"/>
      <dgm:spPr/>
    </dgm:pt>
    <dgm:pt modelId="{1A76F9B0-46F1-46E8-B116-0630101C4CAF}" type="pres">
      <dgm:prSet presAssocID="{96B5EB24-186E-45F8-8BDA-DEEB268A598B}" presName="compNode" presStyleCnt="0"/>
      <dgm:spPr/>
    </dgm:pt>
    <dgm:pt modelId="{054666C7-7A8A-4319-BC09-46F666BC1E36}" type="pres">
      <dgm:prSet presAssocID="{96B5EB24-186E-45F8-8BDA-DEEB268A598B}" presName="bgRect" presStyleLbl="bgShp" presStyleIdx="3" presStyleCnt="6"/>
      <dgm:spPr/>
    </dgm:pt>
    <dgm:pt modelId="{80E6BC22-7ED6-4810-8D90-2F268DFCFACE}" type="pres">
      <dgm:prSet presAssocID="{96B5EB24-186E-45F8-8BDA-DEEB268A598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Exclamation Mark"/>
        </a:ext>
      </dgm:extLst>
    </dgm:pt>
    <dgm:pt modelId="{D297D37E-5F7C-4F6C-9A79-50E90CFA0B78}" type="pres">
      <dgm:prSet presAssocID="{96B5EB24-186E-45F8-8BDA-DEEB268A598B}" presName="spaceRect" presStyleCnt="0"/>
      <dgm:spPr/>
    </dgm:pt>
    <dgm:pt modelId="{9CEB9150-8B1B-44B0-8BDE-968987B9C0A3}" type="pres">
      <dgm:prSet presAssocID="{96B5EB24-186E-45F8-8BDA-DEEB268A598B}" presName="parTx" presStyleLbl="revTx" presStyleIdx="3" presStyleCnt="7">
        <dgm:presLayoutVars>
          <dgm:chMax val="0"/>
          <dgm:chPref val="0"/>
        </dgm:presLayoutVars>
      </dgm:prSet>
      <dgm:spPr/>
      <dgm:t>
        <a:bodyPr/>
        <a:lstStyle/>
        <a:p>
          <a:endParaRPr lang="ro-RO"/>
        </a:p>
      </dgm:t>
    </dgm:pt>
    <dgm:pt modelId="{C904BE5C-743F-42BF-A82C-FB8FFAC964DD}" type="pres">
      <dgm:prSet presAssocID="{F08BA019-FB0D-43D9-955B-A819C5E42518}" presName="sibTrans" presStyleCnt="0"/>
      <dgm:spPr/>
    </dgm:pt>
    <dgm:pt modelId="{9A23E260-0509-41FF-A199-A3DD6BE370D7}" type="pres">
      <dgm:prSet presAssocID="{127819CD-4AA9-4DFC-8EA3-0FD768A4FE31}" presName="compNode" presStyleCnt="0"/>
      <dgm:spPr/>
    </dgm:pt>
    <dgm:pt modelId="{C2AC0106-937F-4E2A-9AC3-E9D517D9E8B5}" type="pres">
      <dgm:prSet presAssocID="{127819CD-4AA9-4DFC-8EA3-0FD768A4FE31}" presName="bgRect" presStyleLbl="bgShp" presStyleIdx="4" presStyleCnt="6"/>
      <dgm:spPr/>
    </dgm:pt>
    <dgm:pt modelId="{C780CC05-16A4-4FAB-93FF-1F4A5E8BC2CB}" type="pres">
      <dgm:prSet presAssocID="{127819CD-4AA9-4DFC-8EA3-0FD768A4FE3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Onion"/>
        </a:ext>
      </dgm:extLst>
    </dgm:pt>
    <dgm:pt modelId="{756FAB9F-8378-4A56-BAA3-CE877E81DFE1}" type="pres">
      <dgm:prSet presAssocID="{127819CD-4AA9-4DFC-8EA3-0FD768A4FE31}" presName="spaceRect" presStyleCnt="0"/>
      <dgm:spPr/>
    </dgm:pt>
    <dgm:pt modelId="{4C458D1D-4EA6-4CD4-B902-585C4764F9F6}" type="pres">
      <dgm:prSet presAssocID="{127819CD-4AA9-4DFC-8EA3-0FD768A4FE31}" presName="parTx" presStyleLbl="revTx" presStyleIdx="4" presStyleCnt="7">
        <dgm:presLayoutVars>
          <dgm:chMax val="0"/>
          <dgm:chPref val="0"/>
        </dgm:presLayoutVars>
      </dgm:prSet>
      <dgm:spPr/>
      <dgm:t>
        <a:bodyPr/>
        <a:lstStyle/>
        <a:p>
          <a:endParaRPr lang="ro-RO"/>
        </a:p>
      </dgm:t>
    </dgm:pt>
    <dgm:pt modelId="{F857DD78-0C54-41D9-8F88-44557148C30E}" type="pres">
      <dgm:prSet presAssocID="{E32D8009-7F61-42AB-9A85-0A99D237EBF4}" presName="sibTrans" presStyleCnt="0"/>
      <dgm:spPr/>
    </dgm:pt>
    <dgm:pt modelId="{2B7650B5-0A78-4D08-853B-0634ED4FF349}" type="pres">
      <dgm:prSet presAssocID="{11461E86-BBE7-488B-BDAD-778B5F8490FB}" presName="compNode" presStyleCnt="0"/>
      <dgm:spPr/>
    </dgm:pt>
    <dgm:pt modelId="{B8F7BBD2-ABAD-4E1C-9FEC-40DE411493E2}" type="pres">
      <dgm:prSet presAssocID="{11461E86-BBE7-488B-BDAD-778B5F8490FB}" presName="bgRect" presStyleLbl="bgShp" presStyleIdx="5" presStyleCnt="6"/>
      <dgm:spPr/>
    </dgm:pt>
    <dgm:pt modelId="{3760E3D8-1A63-4444-A821-E8D480A6231D}" type="pres">
      <dgm:prSet presAssocID="{11461E86-BBE7-488B-BDAD-778B5F8490F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Thumbs Up Sign"/>
        </a:ext>
      </dgm:extLst>
    </dgm:pt>
    <dgm:pt modelId="{4EA475CD-0EE4-408F-9745-73B19120CC8E}" type="pres">
      <dgm:prSet presAssocID="{11461E86-BBE7-488B-BDAD-778B5F8490FB}" presName="spaceRect" presStyleCnt="0"/>
      <dgm:spPr/>
    </dgm:pt>
    <dgm:pt modelId="{B93AB824-E816-424C-BD43-55D32CEC88D2}" type="pres">
      <dgm:prSet presAssocID="{11461E86-BBE7-488B-BDAD-778B5F8490FB}" presName="parTx" presStyleLbl="revTx" presStyleIdx="5" presStyleCnt="7">
        <dgm:presLayoutVars>
          <dgm:chMax val="0"/>
          <dgm:chPref val="0"/>
        </dgm:presLayoutVars>
      </dgm:prSet>
      <dgm:spPr/>
      <dgm:t>
        <a:bodyPr/>
        <a:lstStyle/>
        <a:p>
          <a:endParaRPr lang="ro-RO"/>
        </a:p>
      </dgm:t>
    </dgm:pt>
    <dgm:pt modelId="{7D2DB24E-0EF7-4D76-93A9-5DF2C9FB4EC6}" type="pres">
      <dgm:prSet presAssocID="{11461E86-BBE7-488B-BDAD-778B5F8490FB}" presName="desTx" presStyleLbl="revTx" presStyleIdx="6" presStyleCnt="7">
        <dgm:presLayoutVars/>
      </dgm:prSet>
      <dgm:spPr/>
      <dgm:t>
        <a:bodyPr/>
        <a:lstStyle/>
        <a:p>
          <a:endParaRPr lang="ro-RO"/>
        </a:p>
      </dgm:t>
    </dgm:pt>
  </dgm:ptLst>
  <dgm:cxnLst>
    <dgm:cxn modelId="{D2273389-8B68-4427-8B0E-5678BC1629C2}" srcId="{0D726A5D-7A38-4B7B-A6DC-7CE81529DB49}" destId="{72D22C15-F7D3-455C-9921-9C16AE226901}" srcOrd="0" destOrd="0" parTransId="{62147DA8-830A-4B33-80F0-6341895F2C17}" sibTransId="{7E29A506-2C14-4729-B1D0-876E00731BAE}"/>
    <dgm:cxn modelId="{41B5253E-E737-40D1-87E4-7C5F0FE2A329}" type="presOf" srcId="{329E2AFD-11C5-4BF4-8B44-38A062787EDF}" destId="{10627EC5-6579-48BB-9D73-188A0FF94473}" srcOrd="0" destOrd="0" presId="urn:microsoft.com/office/officeart/2018/2/layout/IconVerticalSolidList"/>
    <dgm:cxn modelId="{A3F82663-F5DF-4C1C-97E5-7BCDA11CB9DD}" type="presOf" srcId="{11461E86-BBE7-488B-BDAD-778B5F8490FB}" destId="{B93AB824-E816-424C-BD43-55D32CEC88D2}" srcOrd="0" destOrd="0" presId="urn:microsoft.com/office/officeart/2018/2/layout/IconVerticalSolidList"/>
    <dgm:cxn modelId="{B768E142-9E7E-4200-80EC-FCD25BE247E5}" type="presOf" srcId="{0D726A5D-7A38-4B7B-A6DC-7CE81529DB49}" destId="{CBF364B3-302D-42E7-B825-B70CD5597090}" srcOrd="0" destOrd="0" presId="urn:microsoft.com/office/officeart/2018/2/layout/IconVerticalSolidList"/>
    <dgm:cxn modelId="{56E5A294-3AA7-4B82-AADC-CB6B8FA9912F}" type="presOf" srcId="{72D22C15-F7D3-455C-9921-9C16AE226901}" destId="{735A6D2B-D8F7-4CA9-B364-660D6FF1A8A4}" srcOrd="0" destOrd="0" presId="urn:microsoft.com/office/officeart/2018/2/layout/IconVerticalSolidList"/>
    <dgm:cxn modelId="{DC45160D-7507-40D3-A744-D837A8A47EE7}" srcId="{11461E86-BBE7-488B-BDAD-778B5F8490FB}" destId="{0080C672-275C-4476-BF28-01FF40319D5C}" srcOrd="0" destOrd="0" parTransId="{4F412DAE-2493-4763-853E-59BEB227DA83}" sibTransId="{FFB9F982-0C9C-40B4-8602-A0732F38BCA3}"/>
    <dgm:cxn modelId="{2B2D9E6B-0AB7-4004-B166-1EC4C1074788}" srcId="{0D726A5D-7A38-4B7B-A6DC-7CE81529DB49}" destId="{11461E86-BBE7-488B-BDAD-778B5F8490FB}" srcOrd="5" destOrd="0" parTransId="{64479F0E-7BED-4426-B81B-3F85B78DE26D}" sibTransId="{198FEC91-89A8-45A2-BF3B-A83859404B88}"/>
    <dgm:cxn modelId="{1D7A8116-A929-4144-9781-4D28BEFF4FC1}" srcId="{0D726A5D-7A38-4B7B-A6DC-7CE81529DB49}" destId="{329E2AFD-11C5-4BF4-8B44-38A062787EDF}" srcOrd="2" destOrd="0" parTransId="{0B090555-DAE1-4444-8EDB-07C5EB225B12}" sibTransId="{84109236-5FA3-4544-948F-278BDD84C1C8}"/>
    <dgm:cxn modelId="{3A599AD5-10C9-4F3C-AF05-7FF09FC6790C}" srcId="{0D726A5D-7A38-4B7B-A6DC-7CE81529DB49}" destId="{064B5545-BE9D-46AB-B3BB-BB4830A3F8B4}" srcOrd="1" destOrd="0" parTransId="{90DE141F-E0DE-4E64-A1C7-9941885752F8}" sibTransId="{F048A0A4-7DD4-497E-985F-93267FC4CFF3}"/>
    <dgm:cxn modelId="{A848604A-DEC4-4DB7-9126-58B46BB2F845}" type="presOf" srcId="{064B5545-BE9D-46AB-B3BB-BB4830A3F8B4}" destId="{12A064F2-E384-446B-93F8-8F3960274096}" srcOrd="0" destOrd="0" presId="urn:microsoft.com/office/officeart/2018/2/layout/IconVerticalSolidList"/>
    <dgm:cxn modelId="{B66971D0-F744-462B-97B1-2A363D96F101}" type="presOf" srcId="{96B5EB24-186E-45F8-8BDA-DEEB268A598B}" destId="{9CEB9150-8B1B-44B0-8BDE-968987B9C0A3}" srcOrd="0" destOrd="0" presId="urn:microsoft.com/office/officeart/2018/2/layout/IconVerticalSolidList"/>
    <dgm:cxn modelId="{B22A2F41-8234-4456-895D-CFF4E857D488}" type="presOf" srcId="{127819CD-4AA9-4DFC-8EA3-0FD768A4FE31}" destId="{4C458D1D-4EA6-4CD4-B902-585C4764F9F6}" srcOrd="0" destOrd="0" presId="urn:microsoft.com/office/officeart/2018/2/layout/IconVerticalSolidList"/>
    <dgm:cxn modelId="{481D2202-39FD-42E8-8C4A-B6CB2FD655F3}" srcId="{0D726A5D-7A38-4B7B-A6DC-7CE81529DB49}" destId="{96B5EB24-186E-45F8-8BDA-DEEB268A598B}" srcOrd="3" destOrd="0" parTransId="{630A4DC7-494A-43B9-B3FD-5438D4AF44ED}" sibTransId="{F08BA019-FB0D-43D9-955B-A819C5E42518}"/>
    <dgm:cxn modelId="{50A6DE86-D7F9-45EB-9CEF-77270AE99241}" srcId="{0D726A5D-7A38-4B7B-A6DC-7CE81529DB49}" destId="{127819CD-4AA9-4DFC-8EA3-0FD768A4FE31}" srcOrd="4" destOrd="0" parTransId="{C9858B37-397B-4614-A606-BA7515E4E148}" sibTransId="{E32D8009-7F61-42AB-9A85-0A99D237EBF4}"/>
    <dgm:cxn modelId="{A0C56908-8AFC-4853-B7DD-EE431197CDF7}" type="presOf" srcId="{0080C672-275C-4476-BF28-01FF40319D5C}" destId="{7D2DB24E-0EF7-4D76-93A9-5DF2C9FB4EC6}" srcOrd="0" destOrd="0" presId="urn:microsoft.com/office/officeart/2018/2/layout/IconVerticalSolidList"/>
    <dgm:cxn modelId="{336A1C5C-8731-449E-BE21-7EA3FB7272AB}" type="presParOf" srcId="{CBF364B3-302D-42E7-B825-B70CD5597090}" destId="{C143652E-7DE0-4A54-B9FD-415413AA48B7}" srcOrd="0" destOrd="0" presId="urn:microsoft.com/office/officeart/2018/2/layout/IconVerticalSolidList"/>
    <dgm:cxn modelId="{43693A38-F219-4CB5-B308-B1DD3EC188A7}" type="presParOf" srcId="{C143652E-7DE0-4A54-B9FD-415413AA48B7}" destId="{C197CA56-51D5-4910-A4AD-EA120E6BC574}" srcOrd="0" destOrd="0" presId="urn:microsoft.com/office/officeart/2018/2/layout/IconVerticalSolidList"/>
    <dgm:cxn modelId="{CECBEAC8-7265-4D9E-9C65-2E10AF58BBD2}" type="presParOf" srcId="{C143652E-7DE0-4A54-B9FD-415413AA48B7}" destId="{B4C6A8AF-75A9-4E74-88C6-85E2AE919D1A}" srcOrd="1" destOrd="0" presId="urn:microsoft.com/office/officeart/2018/2/layout/IconVerticalSolidList"/>
    <dgm:cxn modelId="{1A1DCE94-960E-421C-A4A0-26AAEB185DC3}" type="presParOf" srcId="{C143652E-7DE0-4A54-B9FD-415413AA48B7}" destId="{3A4D73C1-6630-44A9-B7F4-A86DC1895BC5}" srcOrd="2" destOrd="0" presId="urn:microsoft.com/office/officeart/2018/2/layout/IconVerticalSolidList"/>
    <dgm:cxn modelId="{8AA2EECE-5F9E-48D5-A66F-6506E129A106}" type="presParOf" srcId="{C143652E-7DE0-4A54-B9FD-415413AA48B7}" destId="{735A6D2B-D8F7-4CA9-B364-660D6FF1A8A4}" srcOrd="3" destOrd="0" presId="urn:microsoft.com/office/officeart/2018/2/layout/IconVerticalSolidList"/>
    <dgm:cxn modelId="{67294226-9B56-4467-9D3D-CB43AC7A9412}" type="presParOf" srcId="{CBF364B3-302D-42E7-B825-B70CD5597090}" destId="{83AAC91F-B28F-4BDB-9B9E-8317EC394FFD}" srcOrd="1" destOrd="0" presId="urn:microsoft.com/office/officeart/2018/2/layout/IconVerticalSolidList"/>
    <dgm:cxn modelId="{3946EF4F-E6B0-4220-8D14-1BB08E0BFB68}" type="presParOf" srcId="{CBF364B3-302D-42E7-B825-B70CD5597090}" destId="{202BE700-8B01-4A23-8F58-0A92E4CA48BF}" srcOrd="2" destOrd="0" presId="urn:microsoft.com/office/officeart/2018/2/layout/IconVerticalSolidList"/>
    <dgm:cxn modelId="{22694F96-34D5-49C2-A4C9-C953564AE131}" type="presParOf" srcId="{202BE700-8B01-4A23-8F58-0A92E4CA48BF}" destId="{B104C7D0-AE14-4C81-B29D-4B62EDB52053}" srcOrd="0" destOrd="0" presId="urn:microsoft.com/office/officeart/2018/2/layout/IconVerticalSolidList"/>
    <dgm:cxn modelId="{1B04A5F8-5610-481C-850A-AD4A54289C60}" type="presParOf" srcId="{202BE700-8B01-4A23-8F58-0A92E4CA48BF}" destId="{17160104-0A37-4886-9D57-D2E12E3B7385}" srcOrd="1" destOrd="0" presId="urn:microsoft.com/office/officeart/2018/2/layout/IconVerticalSolidList"/>
    <dgm:cxn modelId="{C7719E1B-A7E4-479A-831B-D058BF4610F0}" type="presParOf" srcId="{202BE700-8B01-4A23-8F58-0A92E4CA48BF}" destId="{899E221C-2A8E-4663-91BD-50E70B4F6849}" srcOrd="2" destOrd="0" presId="urn:microsoft.com/office/officeart/2018/2/layout/IconVerticalSolidList"/>
    <dgm:cxn modelId="{C34D6DCC-97B5-4120-908B-1006D79A4DD0}" type="presParOf" srcId="{202BE700-8B01-4A23-8F58-0A92E4CA48BF}" destId="{12A064F2-E384-446B-93F8-8F3960274096}" srcOrd="3" destOrd="0" presId="urn:microsoft.com/office/officeart/2018/2/layout/IconVerticalSolidList"/>
    <dgm:cxn modelId="{2401E85B-84D5-40B7-98FB-7BA734C4DE4B}" type="presParOf" srcId="{CBF364B3-302D-42E7-B825-B70CD5597090}" destId="{475D9BCB-E00F-4555-8172-9F105C6C934F}" srcOrd="3" destOrd="0" presId="urn:microsoft.com/office/officeart/2018/2/layout/IconVerticalSolidList"/>
    <dgm:cxn modelId="{1F664039-E20E-4855-8F51-DE83ADD6FE64}" type="presParOf" srcId="{CBF364B3-302D-42E7-B825-B70CD5597090}" destId="{C01CF298-CF7B-45FE-818A-B487B834EFB5}" srcOrd="4" destOrd="0" presId="urn:microsoft.com/office/officeart/2018/2/layout/IconVerticalSolidList"/>
    <dgm:cxn modelId="{755569F0-DDFE-4055-BFBF-3F0AC2DCF4C7}" type="presParOf" srcId="{C01CF298-CF7B-45FE-818A-B487B834EFB5}" destId="{D26817B5-2120-41E5-AA48-39A956FEC259}" srcOrd="0" destOrd="0" presId="urn:microsoft.com/office/officeart/2018/2/layout/IconVerticalSolidList"/>
    <dgm:cxn modelId="{A05C73DE-AE7E-4782-A190-E5FB3C9008C2}" type="presParOf" srcId="{C01CF298-CF7B-45FE-818A-B487B834EFB5}" destId="{58BF5E21-F960-4E29-8002-A51B2E70209C}" srcOrd="1" destOrd="0" presId="urn:microsoft.com/office/officeart/2018/2/layout/IconVerticalSolidList"/>
    <dgm:cxn modelId="{A7B4B5B5-8A6D-43EC-B957-D470B6A92D77}" type="presParOf" srcId="{C01CF298-CF7B-45FE-818A-B487B834EFB5}" destId="{C45E0DA1-2F27-469E-AF03-B688510E9A58}" srcOrd="2" destOrd="0" presId="urn:microsoft.com/office/officeart/2018/2/layout/IconVerticalSolidList"/>
    <dgm:cxn modelId="{ACEAF02A-048E-4B39-8E89-799DD77D3552}" type="presParOf" srcId="{C01CF298-CF7B-45FE-818A-B487B834EFB5}" destId="{10627EC5-6579-48BB-9D73-188A0FF94473}" srcOrd="3" destOrd="0" presId="urn:microsoft.com/office/officeart/2018/2/layout/IconVerticalSolidList"/>
    <dgm:cxn modelId="{F8A46616-1C58-4B55-83B1-F1203BF1B029}" type="presParOf" srcId="{CBF364B3-302D-42E7-B825-B70CD5597090}" destId="{71478CF8-F839-4EAB-BEB2-C3839C5CA722}" srcOrd="5" destOrd="0" presId="urn:microsoft.com/office/officeart/2018/2/layout/IconVerticalSolidList"/>
    <dgm:cxn modelId="{F0C7F63B-E2FC-4EDF-93A6-28B2238C9D18}" type="presParOf" srcId="{CBF364B3-302D-42E7-B825-B70CD5597090}" destId="{1A76F9B0-46F1-46E8-B116-0630101C4CAF}" srcOrd="6" destOrd="0" presId="urn:microsoft.com/office/officeart/2018/2/layout/IconVerticalSolidList"/>
    <dgm:cxn modelId="{7B2BF72A-8DDA-4579-8E87-AA6318A60BDE}" type="presParOf" srcId="{1A76F9B0-46F1-46E8-B116-0630101C4CAF}" destId="{054666C7-7A8A-4319-BC09-46F666BC1E36}" srcOrd="0" destOrd="0" presId="urn:microsoft.com/office/officeart/2018/2/layout/IconVerticalSolidList"/>
    <dgm:cxn modelId="{7B3B9463-26F4-446A-8397-BEBCE5BCF37B}" type="presParOf" srcId="{1A76F9B0-46F1-46E8-B116-0630101C4CAF}" destId="{80E6BC22-7ED6-4810-8D90-2F268DFCFACE}" srcOrd="1" destOrd="0" presId="urn:microsoft.com/office/officeart/2018/2/layout/IconVerticalSolidList"/>
    <dgm:cxn modelId="{860AD7A9-CBEE-41A0-85C0-2A33D9A17471}" type="presParOf" srcId="{1A76F9B0-46F1-46E8-B116-0630101C4CAF}" destId="{D297D37E-5F7C-4F6C-9A79-50E90CFA0B78}" srcOrd="2" destOrd="0" presId="urn:microsoft.com/office/officeart/2018/2/layout/IconVerticalSolidList"/>
    <dgm:cxn modelId="{874E40EB-7570-4475-ADA2-7B38BD6C07F6}" type="presParOf" srcId="{1A76F9B0-46F1-46E8-B116-0630101C4CAF}" destId="{9CEB9150-8B1B-44B0-8BDE-968987B9C0A3}" srcOrd="3" destOrd="0" presId="urn:microsoft.com/office/officeart/2018/2/layout/IconVerticalSolidList"/>
    <dgm:cxn modelId="{E79EA1EA-4215-42EF-A8DB-088CFA07193A}" type="presParOf" srcId="{CBF364B3-302D-42E7-B825-B70CD5597090}" destId="{C904BE5C-743F-42BF-A82C-FB8FFAC964DD}" srcOrd="7" destOrd="0" presId="urn:microsoft.com/office/officeart/2018/2/layout/IconVerticalSolidList"/>
    <dgm:cxn modelId="{1B786466-6635-4F48-9314-35689F1A056A}" type="presParOf" srcId="{CBF364B3-302D-42E7-B825-B70CD5597090}" destId="{9A23E260-0509-41FF-A199-A3DD6BE370D7}" srcOrd="8" destOrd="0" presId="urn:microsoft.com/office/officeart/2018/2/layout/IconVerticalSolidList"/>
    <dgm:cxn modelId="{7442CB7E-4083-4CD7-9ED4-2BF797C6BA19}" type="presParOf" srcId="{9A23E260-0509-41FF-A199-A3DD6BE370D7}" destId="{C2AC0106-937F-4E2A-9AC3-E9D517D9E8B5}" srcOrd="0" destOrd="0" presId="urn:microsoft.com/office/officeart/2018/2/layout/IconVerticalSolidList"/>
    <dgm:cxn modelId="{3A7773C6-0CDD-4BB9-AED6-98C733B3AD95}" type="presParOf" srcId="{9A23E260-0509-41FF-A199-A3DD6BE370D7}" destId="{C780CC05-16A4-4FAB-93FF-1F4A5E8BC2CB}" srcOrd="1" destOrd="0" presId="urn:microsoft.com/office/officeart/2018/2/layout/IconVerticalSolidList"/>
    <dgm:cxn modelId="{17319155-87D3-417A-9A26-7BF5E6FC5AF8}" type="presParOf" srcId="{9A23E260-0509-41FF-A199-A3DD6BE370D7}" destId="{756FAB9F-8378-4A56-BAA3-CE877E81DFE1}" srcOrd="2" destOrd="0" presId="urn:microsoft.com/office/officeart/2018/2/layout/IconVerticalSolidList"/>
    <dgm:cxn modelId="{600CD72F-0CFD-450A-BC3E-ED0025C49ADE}" type="presParOf" srcId="{9A23E260-0509-41FF-A199-A3DD6BE370D7}" destId="{4C458D1D-4EA6-4CD4-B902-585C4764F9F6}" srcOrd="3" destOrd="0" presId="urn:microsoft.com/office/officeart/2018/2/layout/IconVerticalSolidList"/>
    <dgm:cxn modelId="{24D2F341-7A5B-46A9-A08A-2AA9F4192665}" type="presParOf" srcId="{CBF364B3-302D-42E7-B825-B70CD5597090}" destId="{F857DD78-0C54-41D9-8F88-44557148C30E}" srcOrd="9" destOrd="0" presId="urn:microsoft.com/office/officeart/2018/2/layout/IconVerticalSolidList"/>
    <dgm:cxn modelId="{9054E415-417F-422F-A5F5-FF92FC8D7A26}" type="presParOf" srcId="{CBF364B3-302D-42E7-B825-B70CD5597090}" destId="{2B7650B5-0A78-4D08-853B-0634ED4FF349}" srcOrd="10" destOrd="0" presId="urn:microsoft.com/office/officeart/2018/2/layout/IconVerticalSolidList"/>
    <dgm:cxn modelId="{159C4EB3-8B98-485A-BB4A-D4BDE0666F94}" type="presParOf" srcId="{2B7650B5-0A78-4D08-853B-0634ED4FF349}" destId="{B8F7BBD2-ABAD-4E1C-9FEC-40DE411493E2}" srcOrd="0" destOrd="0" presId="urn:microsoft.com/office/officeart/2018/2/layout/IconVerticalSolidList"/>
    <dgm:cxn modelId="{B37196F8-6D26-44FF-A3E6-753D8EBEE530}" type="presParOf" srcId="{2B7650B5-0A78-4D08-853B-0634ED4FF349}" destId="{3760E3D8-1A63-4444-A821-E8D480A6231D}" srcOrd="1" destOrd="0" presId="urn:microsoft.com/office/officeart/2018/2/layout/IconVerticalSolidList"/>
    <dgm:cxn modelId="{F2F2BBB3-23EE-4DA6-BEA2-39668A48E6CA}" type="presParOf" srcId="{2B7650B5-0A78-4D08-853B-0634ED4FF349}" destId="{4EA475CD-0EE4-408F-9745-73B19120CC8E}" srcOrd="2" destOrd="0" presId="urn:microsoft.com/office/officeart/2018/2/layout/IconVerticalSolidList"/>
    <dgm:cxn modelId="{32B5FCA7-FAE2-49B3-89B7-B612B90C2A82}" type="presParOf" srcId="{2B7650B5-0A78-4D08-853B-0634ED4FF349}" destId="{B93AB824-E816-424C-BD43-55D32CEC88D2}" srcOrd="3" destOrd="0" presId="urn:microsoft.com/office/officeart/2018/2/layout/IconVerticalSolidList"/>
    <dgm:cxn modelId="{CD1E5438-3CA0-47C3-AD14-02F638AE9038}" type="presParOf" srcId="{2B7650B5-0A78-4D08-853B-0634ED4FF349}" destId="{7D2DB24E-0EF7-4D76-93A9-5DF2C9FB4EC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639F1-4C4D-4B9D-BF91-AC19A929730C}">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F2A41-AA6C-467D-8432-1B0C2E8BE55D}">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51D02D-8937-4C65-A467-63432564DFA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90000"/>
            </a:lnSpc>
            <a:spcBef>
              <a:spcPct val="0"/>
            </a:spcBef>
            <a:spcAft>
              <a:spcPct val="35000"/>
            </a:spcAft>
          </a:pPr>
          <a:r>
            <a:rPr lang="en-GB" sz="2500" kern="1200" dirty="0"/>
            <a:t>Most personality traits describe and help you assess “how you act when things happen”. They describe BEHAVIOUR.</a:t>
          </a:r>
          <a:endParaRPr lang="en-US" sz="2500" kern="1200" dirty="0"/>
        </a:p>
      </dsp:txBody>
      <dsp:txXfrm>
        <a:off x="1435590" y="531"/>
        <a:ext cx="9080009" cy="1242935"/>
      </dsp:txXfrm>
    </dsp:sp>
    <dsp:sp modelId="{E444D56A-7E78-45E2-982F-11762348F10B}">
      <dsp:nvSpPr>
        <dsp:cNvPr id="0" name=""/>
        <dsp:cNvSpPr/>
      </dsp:nvSpPr>
      <dsp:spPr>
        <a:xfrm>
          <a:off x="0" y="155420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9A15C-2FE3-466B-B5D3-0D4A2E99D679}">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2FD6F0-FF7C-4426-AD13-CB30C499E02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90000"/>
            </a:lnSpc>
            <a:spcBef>
              <a:spcPct val="0"/>
            </a:spcBef>
            <a:spcAft>
              <a:spcPct val="35000"/>
            </a:spcAft>
          </a:pPr>
          <a:r>
            <a:rPr lang="en-GB" sz="2500" kern="1200"/>
            <a:t>Mental Toughness describes and assesses “how you think when something happens”. Your MENTAL responses.</a:t>
          </a:r>
          <a:endParaRPr lang="en-US" sz="2500" kern="1200"/>
        </a:p>
      </dsp:txBody>
      <dsp:txXfrm>
        <a:off x="1435590" y="1554201"/>
        <a:ext cx="9080009" cy="1242935"/>
      </dsp:txXfrm>
    </dsp:sp>
    <dsp:sp modelId="{51A9D413-E507-41B4-804F-DF67DA90FC36}">
      <dsp:nvSpPr>
        <dsp:cNvPr id="0" name=""/>
        <dsp:cNvSpPr/>
      </dsp:nvSpPr>
      <dsp:spPr>
        <a:xfrm>
          <a:off x="0" y="3107870"/>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4D7888-82E5-4B48-8CC8-AF71EF7225F9}">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205E32-B59C-47B3-85C9-B66EE581A858}">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90000"/>
            </a:lnSpc>
            <a:spcBef>
              <a:spcPct val="0"/>
            </a:spcBef>
            <a:spcAft>
              <a:spcPct val="35000"/>
            </a:spcAft>
          </a:pPr>
          <a:r>
            <a:rPr lang="en-GB" sz="2500" kern="1200"/>
            <a:t>This help us understand “WHY you act when something happens”.</a:t>
          </a:r>
          <a:endParaRPr lang="en-US" sz="25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62C08-D749-4D0C-9403-4FFEB2ABA262}">
      <dsp:nvSpPr>
        <dsp:cNvPr id="0" name=""/>
        <dsp:cNvSpPr/>
      </dsp:nvSpPr>
      <dsp:spPr>
        <a:xfrm>
          <a:off x="0" y="7176"/>
          <a:ext cx="6248400" cy="9118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D8BB1E-BB4B-4005-B913-1118EB669712}">
      <dsp:nvSpPr>
        <dsp:cNvPr id="0" name=""/>
        <dsp:cNvSpPr/>
      </dsp:nvSpPr>
      <dsp:spPr>
        <a:xfrm>
          <a:off x="275826" y="212336"/>
          <a:ext cx="501993" cy="50150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E065ED-CDA6-4A44-8133-9FE526B57D4F}">
      <dsp:nvSpPr>
        <dsp:cNvPr id="0" name=""/>
        <dsp:cNvSpPr/>
      </dsp:nvSpPr>
      <dsp:spPr>
        <a:xfrm>
          <a:off x="1053646" y="7176"/>
          <a:ext cx="5178526"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lvl="0" algn="l" defTabSz="800100">
            <a:lnSpc>
              <a:spcPct val="90000"/>
            </a:lnSpc>
            <a:spcBef>
              <a:spcPct val="0"/>
            </a:spcBef>
            <a:spcAft>
              <a:spcPct val="35000"/>
            </a:spcAft>
          </a:pPr>
          <a:r>
            <a:rPr lang="en-GB" sz="1800" kern="1200" dirty="0"/>
            <a:t>One root - HEALTH PSYCHOLOGY:</a:t>
          </a:r>
          <a:endParaRPr lang="en-US" sz="1800" kern="1200" dirty="0"/>
        </a:p>
      </dsp:txBody>
      <dsp:txXfrm>
        <a:off x="1053646" y="7176"/>
        <a:ext cx="5178526" cy="940318"/>
      </dsp:txXfrm>
    </dsp:sp>
    <dsp:sp modelId="{1D9C3168-615A-4DA0-84BB-23F577E58F7A}">
      <dsp:nvSpPr>
        <dsp:cNvPr id="0" name=""/>
        <dsp:cNvSpPr/>
      </dsp:nvSpPr>
      <dsp:spPr>
        <a:xfrm>
          <a:off x="0" y="1182574"/>
          <a:ext cx="6248400" cy="9118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32059-D932-418D-9407-F45C771A952B}">
      <dsp:nvSpPr>
        <dsp:cNvPr id="0" name=""/>
        <dsp:cNvSpPr/>
      </dsp:nvSpPr>
      <dsp:spPr>
        <a:xfrm>
          <a:off x="275826" y="1387734"/>
          <a:ext cx="501993" cy="50150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931B4-625E-493F-9E9E-0BAE4000BFC8}">
      <dsp:nvSpPr>
        <dsp:cNvPr id="0" name=""/>
        <dsp:cNvSpPr/>
      </dsp:nvSpPr>
      <dsp:spPr>
        <a:xfrm>
          <a:off x="1053646" y="1182574"/>
          <a:ext cx="5178526"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lvl="0" algn="l" defTabSz="800100">
            <a:lnSpc>
              <a:spcPct val="90000"/>
            </a:lnSpc>
            <a:spcBef>
              <a:spcPct val="0"/>
            </a:spcBef>
            <a:spcAft>
              <a:spcPct val="35000"/>
            </a:spcAft>
          </a:pPr>
          <a:r>
            <a:rPr lang="en-GB" sz="1800" b="1" kern="1200" dirty="0"/>
            <a:t>Resilience</a:t>
          </a:r>
          <a:r>
            <a:rPr lang="en-GB" sz="1800" kern="1200" dirty="0"/>
            <a:t> - Commitment, Control – a passive concept</a:t>
          </a:r>
          <a:endParaRPr lang="en-US" sz="1800" kern="1200" dirty="0"/>
        </a:p>
      </dsp:txBody>
      <dsp:txXfrm>
        <a:off x="1053646" y="1182574"/>
        <a:ext cx="5178526" cy="940318"/>
      </dsp:txXfrm>
    </dsp:sp>
    <dsp:sp modelId="{C1828BDE-761E-4A5E-8EBB-4498CB8493AB}">
      <dsp:nvSpPr>
        <dsp:cNvPr id="0" name=""/>
        <dsp:cNvSpPr/>
      </dsp:nvSpPr>
      <dsp:spPr>
        <a:xfrm>
          <a:off x="0" y="2357972"/>
          <a:ext cx="6248400" cy="9118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F5C9E-3D7E-40DD-85E9-F146CA8FF71A}">
      <dsp:nvSpPr>
        <dsp:cNvPr id="0" name=""/>
        <dsp:cNvSpPr/>
      </dsp:nvSpPr>
      <dsp:spPr>
        <a:xfrm>
          <a:off x="275826" y="2563132"/>
          <a:ext cx="501993" cy="50150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83694-ABE8-48D2-A5B7-4D1D31D64A99}">
      <dsp:nvSpPr>
        <dsp:cNvPr id="0" name=""/>
        <dsp:cNvSpPr/>
      </dsp:nvSpPr>
      <dsp:spPr>
        <a:xfrm>
          <a:off x="1053646" y="2357972"/>
          <a:ext cx="5178526"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lvl="0" algn="l" defTabSz="755650">
            <a:lnSpc>
              <a:spcPct val="90000"/>
            </a:lnSpc>
            <a:spcBef>
              <a:spcPct val="0"/>
            </a:spcBef>
            <a:spcAft>
              <a:spcPct val="35000"/>
            </a:spcAft>
          </a:pPr>
          <a:r>
            <a:rPr lang="en-GB" sz="1700" b="1" kern="1200" dirty="0"/>
            <a:t>H</a:t>
          </a:r>
          <a:r>
            <a:rPr lang="en-GB" sz="1800" b="1" kern="1200" dirty="0"/>
            <a:t>ardiness</a:t>
          </a:r>
          <a:r>
            <a:rPr lang="en-GB" sz="1800" kern="1200" dirty="0"/>
            <a:t> (</a:t>
          </a:r>
          <a:r>
            <a:rPr lang="en-GB" sz="1800" kern="1200" dirty="0" err="1"/>
            <a:t>Kobasa</a:t>
          </a:r>
          <a:r>
            <a:rPr lang="en-GB" sz="1800" kern="1200" dirty="0"/>
            <a:t>) – Commitment, Control + Challenge </a:t>
          </a:r>
          <a:endParaRPr lang="en-US" sz="1800" kern="1200" dirty="0"/>
        </a:p>
      </dsp:txBody>
      <dsp:txXfrm>
        <a:off x="1053646" y="2357972"/>
        <a:ext cx="5178526" cy="940318"/>
      </dsp:txXfrm>
    </dsp:sp>
    <dsp:sp modelId="{7B079C70-94E4-4118-9EAE-29973027EBFC}">
      <dsp:nvSpPr>
        <dsp:cNvPr id="0" name=""/>
        <dsp:cNvSpPr/>
      </dsp:nvSpPr>
      <dsp:spPr>
        <a:xfrm>
          <a:off x="0" y="3533370"/>
          <a:ext cx="6248400" cy="91182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B3059-4DDF-4468-8F50-280B0D2CAAD7}">
      <dsp:nvSpPr>
        <dsp:cNvPr id="0" name=""/>
        <dsp:cNvSpPr/>
      </dsp:nvSpPr>
      <dsp:spPr>
        <a:xfrm>
          <a:off x="275826" y="3738530"/>
          <a:ext cx="501993" cy="50150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6911E-0BDB-46A6-9D21-16370D4E226E}">
      <dsp:nvSpPr>
        <dsp:cNvPr id="0" name=""/>
        <dsp:cNvSpPr/>
      </dsp:nvSpPr>
      <dsp:spPr>
        <a:xfrm>
          <a:off x="1053646" y="3533370"/>
          <a:ext cx="5178526"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lvl="0" algn="l" defTabSz="800100">
            <a:lnSpc>
              <a:spcPct val="90000"/>
            </a:lnSpc>
            <a:spcBef>
              <a:spcPct val="0"/>
            </a:spcBef>
            <a:spcAft>
              <a:spcPct val="35000"/>
            </a:spcAft>
          </a:pPr>
          <a:r>
            <a:rPr lang="en-GB" sz="1800" kern="1200" dirty="0"/>
            <a:t>The other root came from </a:t>
          </a:r>
          <a:r>
            <a:rPr lang="en-GB" sz="1800" b="1" kern="1200" dirty="0"/>
            <a:t>practitioners</a:t>
          </a:r>
          <a:r>
            <a:rPr lang="en-GB" sz="1800" kern="1200" dirty="0"/>
            <a:t> in people development and sports coaching: Jim Loehr &amp; </a:t>
          </a:r>
          <a:r>
            <a:rPr lang="en-GB" sz="1800" kern="1200" dirty="0" err="1"/>
            <a:t>Dienstbier</a:t>
          </a:r>
          <a:endParaRPr lang="en-US" sz="1800" kern="1200" dirty="0"/>
        </a:p>
      </dsp:txBody>
      <dsp:txXfrm>
        <a:off x="1053646" y="3533370"/>
        <a:ext cx="5178526" cy="940318"/>
      </dsp:txXfrm>
    </dsp:sp>
    <dsp:sp modelId="{9F614CA3-E730-4FCA-873A-0AB4BED56550}">
      <dsp:nvSpPr>
        <dsp:cNvPr id="0" name=""/>
        <dsp:cNvSpPr/>
      </dsp:nvSpPr>
      <dsp:spPr>
        <a:xfrm>
          <a:off x="0" y="4708768"/>
          <a:ext cx="6248400" cy="91182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2ED98-1412-4189-BD69-A1039023DB64}">
      <dsp:nvSpPr>
        <dsp:cNvPr id="0" name=""/>
        <dsp:cNvSpPr/>
      </dsp:nvSpPr>
      <dsp:spPr>
        <a:xfrm>
          <a:off x="275826" y="4913928"/>
          <a:ext cx="501993" cy="50150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0AC1F-8714-4F22-A9C2-146C86E0BC6D}">
      <dsp:nvSpPr>
        <dsp:cNvPr id="0" name=""/>
        <dsp:cNvSpPr/>
      </dsp:nvSpPr>
      <dsp:spPr>
        <a:xfrm>
          <a:off x="1053646" y="4708768"/>
          <a:ext cx="5178526"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lvl="0" algn="l" defTabSz="800100">
            <a:lnSpc>
              <a:spcPct val="90000"/>
            </a:lnSpc>
            <a:spcBef>
              <a:spcPct val="0"/>
            </a:spcBef>
            <a:spcAft>
              <a:spcPct val="35000"/>
            </a:spcAft>
          </a:pPr>
          <a:r>
            <a:rPr lang="en-GB" sz="1800" b="1" kern="1200" dirty="0"/>
            <a:t>Psychology </a:t>
          </a:r>
          <a:r>
            <a:rPr lang="en-GB" sz="1800" kern="1200" dirty="0"/>
            <a:t>– Prof Peter Clough – added Confidence to create the 4Cs concept. Now developed into 8 factors. </a:t>
          </a:r>
          <a:endParaRPr lang="en-US" sz="1800" kern="1200" dirty="0"/>
        </a:p>
      </dsp:txBody>
      <dsp:txXfrm>
        <a:off x="1053646" y="4708768"/>
        <a:ext cx="5178526" cy="94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D37C-D180-4F91-8B50-0BA67C9A0B6D}"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4A3C4-97AA-4643-9933-C50AB98353DE}" type="slidenum">
              <a:rPr lang="en-US" smtClean="0"/>
              <a:t>‹#›</a:t>
            </a:fld>
            <a:endParaRPr lang="en-US"/>
          </a:p>
        </p:txBody>
      </p:sp>
    </p:spTree>
    <p:extLst>
      <p:ext uri="{BB962C8B-B14F-4D97-AF65-F5344CB8AC3E}">
        <p14:creationId xmlns:p14="http://schemas.microsoft.com/office/powerpoint/2010/main" val="223986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4A3C4-97AA-4643-9933-C50AB98353DE}" type="slidenum">
              <a:rPr lang="en-US" smtClean="0"/>
              <a:t>1</a:t>
            </a:fld>
            <a:endParaRPr lang="en-US"/>
          </a:p>
        </p:txBody>
      </p:sp>
    </p:spTree>
    <p:extLst>
      <p:ext uri="{BB962C8B-B14F-4D97-AF65-F5344CB8AC3E}">
        <p14:creationId xmlns:p14="http://schemas.microsoft.com/office/powerpoint/2010/main" val="1601670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169" eaLnBrk="0" hangingPunct="0">
              <a:defRPr sz="4800" b="1">
                <a:solidFill>
                  <a:schemeClr val="accent2"/>
                </a:solidFill>
                <a:latin typeface="Arial" charset="0"/>
              </a:defRPr>
            </a:lvl1pPr>
            <a:lvl2pPr marL="741002" indent="-285001" defTabSz="953169" eaLnBrk="0" hangingPunct="0">
              <a:defRPr sz="4800" b="1">
                <a:solidFill>
                  <a:schemeClr val="accent2"/>
                </a:solidFill>
                <a:latin typeface="Arial" charset="0"/>
              </a:defRPr>
            </a:lvl2pPr>
            <a:lvl3pPr marL="1140004" indent="-228001" defTabSz="953169" eaLnBrk="0" hangingPunct="0">
              <a:defRPr sz="4800" b="1">
                <a:solidFill>
                  <a:schemeClr val="accent2"/>
                </a:solidFill>
                <a:latin typeface="Arial" charset="0"/>
              </a:defRPr>
            </a:lvl3pPr>
            <a:lvl4pPr marL="1596006" indent="-228001" defTabSz="953169" eaLnBrk="0" hangingPunct="0">
              <a:defRPr sz="4800" b="1">
                <a:solidFill>
                  <a:schemeClr val="accent2"/>
                </a:solidFill>
                <a:latin typeface="Arial" charset="0"/>
              </a:defRPr>
            </a:lvl4pPr>
            <a:lvl5pPr marL="2052007" indent="-228001" defTabSz="953169" eaLnBrk="0" hangingPunct="0">
              <a:defRPr sz="4800" b="1">
                <a:solidFill>
                  <a:schemeClr val="accent2"/>
                </a:solidFill>
                <a:latin typeface="Arial" charset="0"/>
              </a:defRPr>
            </a:lvl5pPr>
            <a:lvl6pPr marL="2508008" indent="-228001" algn="ctr" defTabSz="953169" eaLnBrk="0" fontAlgn="base" hangingPunct="0">
              <a:spcBef>
                <a:spcPct val="0"/>
              </a:spcBef>
              <a:spcAft>
                <a:spcPct val="0"/>
              </a:spcAft>
              <a:defRPr sz="4800" b="1">
                <a:solidFill>
                  <a:schemeClr val="accent2"/>
                </a:solidFill>
                <a:latin typeface="Arial" charset="0"/>
              </a:defRPr>
            </a:lvl6pPr>
            <a:lvl7pPr marL="2964010" indent="-228001" algn="ctr" defTabSz="953169" eaLnBrk="0" fontAlgn="base" hangingPunct="0">
              <a:spcBef>
                <a:spcPct val="0"/>
              </a:spcBef>
              <a:spcAft>
                <a:spcPct val="0"/>
              </a:spcAft>
              <a:defRPr sz="4800" b="1">
                <a:solidFill>
                  <a:schemeClr val="accent2"/>
                </a:solidFill>
                <a:latin typeface="Arial" charset="0"/>
              </a:defRPr>
            </a:lvl7pPr>
            <a:lvl8pPr marL="3420011" indent="-228001" algn="ctr" defTabSz="953169" eaLnBrk="0" fontAlgn="base" hangingPunct="0">
              <a:spcBef>
                <a:spcPct val="0"/>
              </a:spcBef>
              <a:spcAft>
                <a:spcPct val="0"/>
              </a:spcAft>
              <a:defRPr sz="4800" b="1">
                <a:solidFill>
                  <a:schemeClr val="accent2"/>
                </a:solidFill>
                <a:latin typeface="Arial" charset="0"/>
              </a:defRPr>
            </a:lvl8pPr>
            <a:lvl9pPr marL="3876013" indent="-228001" algn="ctr" defTabSz="953169" eaLnBrk="0" fontAlgn="base" hangingPunct="0">
              <a:spcBef>
                <a:spcPct val="0"/>
              </a:spcBef>
              <a:spcAft>
                <a:spcPct val="0"/>
              </a:spcAft>
              <a:defRPr sz="4800" b="1">
                <a:solidFill>
                  <a:schemeClr val="accent2"/>
                </a:solidFill>
                <a:latin typeface="Arial" charset="0"/>
              </a:defRPr>
            </a:lvl9pPr>
          </a:lstStyle>
          <a:p>
            <a:fld id="{7A972B81-FA99-4FC8-9BE2-C96B5087382A}" type="slidenum">
              <a:rPr lang="en-GB" altLang="en-US" sz="1200" b="0">
                <a:solidFill>
                  <a:schemeClr val="tx1"/>
                </a:solidFill>
                <a:latin typeface="Times New Roman" pitchFamily="18" charset="0"/>
              </a:rPr>
              <a:pPr/>
              <a:t>25</a:t>
            </a:fld>
            <a:endParaRPr lang="en-GB" altLang="en-US" sz="1200" b="0">
              <a:solidFill>
                <a:schemeClr val="tx1"/>
              </a:solidFill>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372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4A3C4-97AA-4643-9933-C50AB98353DE}" type="slidenum">
              <a:rPr lang="en-US" smtClean="0"/>
              <a:t>32</a:t>
            </a:fld>
            <a:endParaRPr lang="en-US"/>
          </a:p>
        </p:txBody>
      </p:sp>
    </p:spTree>
    <p:extLst>
      <p:ext uri="{BB962C8B-B14F-4D97-AF65-F5344CB8AC3E}">
        <p14:creationId xmlns:p14="http://schemas.microsoft.com/office/powerpoint/2010/main" val="48335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4A3C4-97AA-4643-9933-C50AB98353DE}" type="slidenum">
              <a:rPr lang="en-US" smtClean="0"/>
              <a:t>2</a:t>
            </a:fld>
            <a:endParaRPr lang="en-US"/>
          </a:p>
        </p:txBody>
      </p:sp>
    </p:spTree>
    <p:extLst>
      <p:ext uri="{BB962C8B-B14F-4D97-AF65-F5344CB8AC3E}">
        <p14:creationId xmlns:p14="http://schemas.microsoft.com/office/powerpoint/2010/main" val="24662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 Philosopher Nicholas Maxwell defines </a:t>
            </a:r>
            <a:r>
              <a:rPr lang="en-GB" b="1" i="0" dirty="0">
                <a:solidFill>
                  <a:srgbClr val="222222"/>
                </a:solidFill>
                <a:effectLst/>
                <a:latin typeface="arial" panose="020B0604020202020204" pitchFamily="34" charset="0"/>
              </a:rPr>
              <a:t>wisdom</a:t>
            </a:r>
            <a:r>
              <a:rPr lang="en-GB" b="0" i="0" dirty="0">
                <a:solidFill>
                  <a:srgbClr val="222222"/>
                </a:solidFill>
                <a:effectLst/>
                <a:latin typeface="arial" panose="020B0604020202020204" pitchFamily="34" charset="0"/>
              </a:rPr>
              <a:t> as “the capacity, the desire, and the active endeavour to realize what is of value in life, </a:t>
            </a:r>
            <a:r>
              <a:rPr lang="en-GB" b="1" i="0" dirty="0">
                <a:solidFill>
                  <a:srgbClr val="222222"/>
                </a:solidFill>
                <a:effectLst/>
                <a:latin typeface="arial" panose="020B0604020202020204" pitchFamily="34" charset="0"/>
              </a:rPr>
              <a:t>for</a:t>
            </a:r>
            <a:r>
              <a:rPr lang="en-GB" b="0" i="0" dirty="0">
                <a:solidFill>
                  <a:srgbClr val="222222"/>
                </a:solidFill>
                <a:effectLst/>
                <a:latin typeface="arial" panose="020B0604020202020204" pitchFamily="34" charset="0"/>
              </a:rPr>
              <a:t> oneself and others.” Prudence is a close synonym of </a:t>
            </a:r>
            <a:r>
              <a:rPr lang="en-GB" b="1" i="0" dirty="0">
                <a:solidFill>
                  <a:srgbClr val="222222"/>
                </a:solidFill>
                <a:effectLst/>
                <a:latin typeface="arial" panose="020B0604020202020204" pitchFamily="34" charset="0"/>
              </a:rPr>
              <a:t>wisdom.</a:t>
            </a:r>
          </a:p>
          <a:p>
            <a:r>
              <a:rPr lang="en-GB" b="0" i="0" dirty="0">
                <a:solidFill>
                  <a:srgbClr val="222222"/>
                </a:solidFill>
                <a:effectLst/>
                <a:latin typeface="arial" panose="020B0604020202020204" pitchFamily="34" charset="0"/>
              </a:rPr>
              <a:t>Wisdom in this context represents self-awareness  - about how one responds to the world around them – and reflection – what does this mean for me and for others.</a:t>
            </a:r>
          </a:p>
          <a:p>
            <a:r>
              <a:rPr lang="en-GB" b="0" i="0" dirty="0">
                <a:solidFill>
                  <a:srgbClr val="222222"/>
                </a:solidFill>
                <a:effectLst/>
                <a:latin typeface="arial" panose="020B0604020202020204" pitchFamily="34" charset="0"/>
              </a:rPr>
              <a:t>This sits happily with the concept of Mental Toughness or, as Plato described it, Fortitude. </a:t>
            </a:r>
            <a:endParaRPr lang="en-GB" b="0" dirty="0"/>
          </a:p>
        </p:txBody>
      </p:sp>
      <p:sp>
        <p:nvSpPr>
          <p:cNvPr id="4" name="Slide Number Placeholder 3"/>
          <p:cNvSpPr>
            <a:spLocks noGrp="1"/>
          </p:cNvSpPr>
          <p:nvPr>
            <p:ph type="sldNum" sz="quarter" idx="5"/>
          </p:nvPr>
        </p:nvSpPr>
        <p:spPr/>
        <p:txBody>
          <a:bodyPr/>
          <a:lstStyle/>
          <a:p>
            <a:fld id="{BEF29F28-A32D-4475-B6FD-840790500934}" type="slidenum">
              <a:rPr lang="en-GB" smtClean="0"/>
              <a:t>5</a:t>
            </a:fld>
            <a:endParaRPr lang="en-GB"/>
          </a:p>
        </p:txBody>
      </p:sp>
    </p:spTree>
    <p:extLst>
      <p:ext uri="{BB962C8B-B14F-4D97-AF65-F5344CB8AC3E}">
        <p14:creationId xmlns:p14="http://schemas.microsoft.com/office/powerpoint/2010/main" val="320106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600">
              <a:defRPr/>
            </a:pPr>
            <a:r>
              <a:rPr lang="en-IE" dirty="0" err="1"/>
              <a:t>Karasek's</a:t>
            </a:r>
            <a:r>
              <a:rPr lang="en-IE" dirty="0"/>
              <a:t> (1979) job demands-control model of occupational stress provides a work context for demands and autonomy. </a:t>
            </a:r>
            <a:r>
              <a:rPr lang="en-IE" dirty="0" err="1"/>
              <a:t>Kasarek</a:t>
            </a:r>
            <a:r>
              <a:rPr lang="en-IE" dirty="0"/>
              <a:t> showed that the more an individual felt they had control over their life and their circumstances, the less likely they were to be stressed.</a:t>
            </a:r>
            <a:endParaRPr lang="en-GB" dirty="0"/>
          </a:p>
          <a:p>
            <a:endParaRPr lang="en-GB" dirty="0"/>
          </a:p>
        </p:txBody>
      </p:sp>
      <p:sp>
        <p:nvSpPr>
          <p:cNvPr id="4" name="Slide Number Placeholder 3"/>
          <p:cNvSpPr>
            <a:spLocks noGrp="1"/>
          </p:cNvSpPr>
          <p:nvPr>
            <p:ph type="sldNum" sz="quarter" idx="5"/>
          </p:nvPr>
        </p:nvSpPr>
        <p:spPr/>
        <p:txBody>
          <a:bodyPr/>
          <a:lstStyle/>
          <a:p>
            <a:fld id="{BEF29F28-A32D-4475-B6FD-840790500934}" type="slidenum">
              <a:rPr lang="en-GB" smtClean="0"/>
              <a:t>6</a:t>
            </a:fld>
            <a:endParaRPr lang="en-GB"/>
          </a:p>
        </p:txBody>
      </p:sp>
    </p:spTree>
    <p:extLst>
      <p:ext uri="{BB962C8B-B14F-4D97-AF65-F5344CB8AC3E}">
        <p14:creationId xmlns:p14="http://schemas.microsoft.com/office/powerpoint/2010/main" val="222865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4A3C4-97AA-4643-9933-C50AB98353DE}" type="slidenum">
              <a:rPr lang="en-US" smtClean="0"/>
              <a:t>18</a:t>
            </a:fld>
            <a:endParaRPr lang="en-US"/>
          </a:p>
        </p:txBody>
      </p:sp>
    </p:spTree>
    <p:extLst>
      <p:ext uri="{BB962C8B-B14F-4D97-AF65-F5344CB8AC3E}">
        <p14:creationId xmlns:p14="http://schemas.microsoft.com/office/powerpoint/2010/main" val="393147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2C9D486D-AE4B-4E02-835A-E9330CB61EE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5938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4A3C4-97AA-4643-9933-C50AB98353DE}" type="slidenum">
              <a:rPr lang="en-US" smtClean="0"/>
              <a:t>20</a:t>
            </a:fld>
            <a:endParaRPr lang="en-US"/>
          </a:p>
        </p:txBody>
      </p:sp>
    </p:spTree>
    <p:extLst>
      <p:ext uri="{BB962C8B-B14F-4D97-AF65-F5344CB8AC3E}">
        <p14:creationId xmlns:p14="http://schemas.microsoft.com/office/powerpoint/2010/main" val="156139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4A3C4-97AA-4643-9933-C50AB98353DE}" type="slidenum">
              <a:rPr lang="en-US" smtClean="0"/>
              <a:t>21</a:t>
            </a:fld>
            <a:endParaRPr lang="en-US"/>
          </a:p>
        </p:txBody>
      </p:sp>
    </p:spTree>
    <p:extLst>
      <p:ext uri="{BB962C8B-B14F-4D97-AF65-F5344CB8AC3E}">
        <p14:creationId xmlns:p14="http://schemas.microsoft.com/office/powerpoint/2010/main" val="238628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I mentioned, we can measure mental toughness. There are a family of measure available to assess the concept but today we will focus on the MTQ48. </a:t>
            </a:r>
          </a:p>
          <a:p>
            <a:endParaRPr lang="en-GB" dirty="0"/>
          </a:p>
          <a:p>
            <a:r>
              <a:rPr lang="en-GB" dirty="0"/>
              <a:t>The MTQ48 was created by Professor Peter Clough who is a well established and credible psychometrician. </a:t>
            </a:r>
          </a:p>
          <a:p>
            <a:endParaRPr lang="en-GB" dirty="0"/>
          </a:p>
          <a:p>
            <a:r>
              <a:rPr lang="en-GB" dirty="0"/>
              <a:t>The MTQ48 is a reliable, valid and normative measure. This means that we can be confident that it is assessing what it is intended to. </a:t>
            </a:r>
          </a:p>
          <a:p>
            <a:endParaRPr lang="en-GB" dirty="0"/>
          </a:p>
          <a:p>
            <a:r>
              <a:rPr lang="en-GB" dirty="0"/>
              <a:t>The assessment can be used to measure individuals and focus on development on a individual level or it can be done for groups. </a:t>
            </a:r>
          </a:p>
          <a:p>
            <a:endParaRPr lang="en-GB" dirty="0"/>
          </a:p>
          <a:p>
            <a:r>
              <a:rPr lang="en-GB" dirty="0"/>
              <a:t>The assessment produces three reports. A development report which is designed for the candidate. It contains an explanation of the results as well as development suggestions. We also have the coaching report which also includes the same information but also contains a list of coaching suggestions and questions which can be used to support and prompt a discussion with the candidate. The third report is the assessor report. This is used for recruitment situations. The report contains an explanation of results as well as a list of suggested interview questions. </a:t>
            </a:r>
          </a:p>
          <a:p>
            <a:endParaRPr lang="en-GB" dirty="0"/>
          </a:p>
          <a:p>
            <a:r>
              <a:rPr lang="en-GB" dirty="0"/>
              <a:t>The assessment is useful for development and for research and evaluation. </a:t>
            </a:r>
          </a:p>
          <a:p>
            <a:endParaRPr lang="en-GB" dirty="0"/>
          </a:p>
          <a:p>
            <a:r>
              <a:rPr lang="en-GB" dirty="0"/>
              <a:t>When used as part of a programme, it can allow you to assess and evidence the impact – which can be useful for </a:t>
            </a:r>
            <a:r>
              <a:rPr lang="en-GB" dirty="0" err="1"/>
              <a:t>ofsted</a:t>
            </a:r>
            <a:r>
              <a:rPr lang="en-GB" dirty="0"/>
              <a:t>. </a:t>
            </a:r>
          </a:p>
        </p:txBody>
      </p:sp>
      <p:sp>
        <p:nvSpPr>
          <p:cNvPr id="4" name="Slide Number Placeholder 3"/>
          <p:cNvSpPr>
            <a:spLocks noGrp="1"/>
          </p:cNvSpPr>
          <p:nvPr>
            <p:ph type="sldNum" sz="quarter" idx="10"/>
          </p:nvPr>
        </p:nvSpPr>
        <p:spPr/>
        <p:txBody>
          <a:bodyPr/>
          <a:lstStyle/>
          <a:p>
            <a:fld id="{BE653F68-8404-4F01-AF0D-0F4D3959582A}" type="slidenum">
              <a:rPr lang="en-GB" smtClean="0"/>
              <a:t>23</a:t>
            </a:fld>
            <a:endParaRPr lang="en-GB" dirty="0"/>
          </a:p>
        </p:txBody>
      </p:sp>
    </p:spTree>
    <p:extLst>
      <p:ext uri="{BB962C8B-B14F-4D97-AF65-F5344CB8AC3E}">
        <p14:creationId xmlns:p14="http://schemas.microsoft.com/office/powerpoint/2010/main" val="63755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C9C16-4BCD-48C5-A97C-DE2B07DDCF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xmlns="" id="{D950542B-0956-4399-9A09-1D2864EC01D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xmlns="" id="{EDC8D626-0D64-4423-BCD1-019EF57DF4F5}"/>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5" name="Footer Placeholder 4">
            <a:extLst>
              <a:ext uri="{FF2B5EF4-FFF2-40B4-BE49-F238E27FC236}">
                <a16:creationId xmlns:a16="http://schemas.microsoft.com/office/drawing/2014/main" xmlns="" id="{15C5E036-035B-49FF-8429-B6C0556C589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92EC0B5F-5D2C-478D-9DB8-A7C84A68D92D}"/>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191919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D0FEC-56D8-4DCE-80D3-56B07D6044A6}"/>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CAD25378-FFD4-4C1B-B17A-F085FBD0CE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2956EFAB-9946-4278-A42B-65E520C7487A}"/>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5" name="Footer Placeholder 4">
            <a:extLst>
              <a:ext uri="{FF2B5EF4-FFF2-40B4-BE49-F238E27FC236}">
                <a16:creationId xmlns:a16="http://schemas.microsoft.com/office/drawing/2014/main" xmlns="" id="{7FCFD144-C06B-47B4-B5AB-3F9816CE793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278C2886-3B3A-4E76-9454-0B7D5D042E3F}"/>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73396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61611A-E5FE-409C-B33B-AB2A12DECCBF}"/>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B1BDD426-F367-4F83-AC0D-4C51DE21B5C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8C58AFC5-E721-4F7F-AF48-D53558B46760}"/>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5" name="Footer Placeholder 4">
            <a:extLst>
              <a:ext uri="{FF2B5EF4-FFF2-40B4-BE49-F238E27FC236}">
                <a16:creationId xmlns:a16="http://schemas.microsoft.com/office/drawing/2014/main" xmlns="" id="{5B1F7BDF-D6D5-43D3-8701-5C94475B2F65}"/>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537BC076-D35B-47E4-BD09-0E9AF7745CFE}"/>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308926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59475-C407-418B-AD8B-FE74C3791DD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C4C374B5-7023-44F4-9994-9FE8657647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0703547B-4160-4AC5-AC54-BC0EA6753826}"/>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5" name="Footer Placeholder 4">
            <a:extLst>
              <a:ext uri="{FF2B5EF4-FFF2-40B4-BE49-F238E27FC236}">
                <a16:creationId xmlns:a16="http://schemas.microsoft.com/office/drawing/2014/main" xmlns="" id="{D47797A2-D1B0-444F-9FC6-19ECE12DDD9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ABA93B97-A853-4D13-AA72-938EF8E025D8}"/>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152868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B06FE-440A-4596-8D17-D654D3CD3AA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xmlns="" id="{C228A1BD-4DCB-4141-A869-1851EE7D788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B9535B-71B9-4C53-A19C-F11B74982FF1}"/>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5" name="Footer Placeholder 4">
            <a:extLst>
              <a:ext uri="{FF2B5EF4-FFF2-40B4-BE49-F238E27FC236}">
                <a16:creationId xmlns:a16="http://schemas.microsoft.com/office/drawing/2014/main" xmlns="" id="{C9577175-47EB-40E1-8A75-C73EFE933B2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A592FCFA-3814-4F53-930F-ECAE3ACBBE17}"/>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322647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99BDC-64E1-4333-89BC-692A25991DA8}"/>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86092F84-47CA-49EA-9443-B7EAE91002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xmlns="" id="{1B2CEB48-9E7F-4401-B4E0-35E525EFB5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xmlns="" id="{638885D2-6201-4B3C-9394-8A5AA114953B}"/>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6" name="Footer Placeholder 5">
            <a:extLst>
              <a:ext uri="{FF2B5EF4-FFF2-40B4-BE49-F238E27FC236}">
                <a16:creationId xmlns:a16="http://schemas.microsoft.com/office/drawing/2014/main" xmlns="" id="{6675517E-A756-4CEA-BB0D-9786D6EFC6E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45C30BDF-CAC2-4FDE-BA6A-50547EC5FC5A}"/>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43673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51E0E-4E24-4EA9-9FB1-863D159B42FF}"/>
              </a:ext>
            </a:extLst>
          </p:cNvPr>
          <p:cNvSpPr>
            <a:spLocks noGrp="1"/>
          </p:cNvSpPr>
          <p:nvPr>
            <p:ph type="title"/>
          </p:nvPr>
        </p:nvSpPr>
        <p:spPr>
          <a:xfrm>
            <a:off x="839788" y="365127"/>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D7FE29A6-BF36-4614-820E-5EC9009FF77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6A7F9B5-9A28-4B6F-9788-203F8159ECA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xmlns="" id="{7AC3766F-F6E0-4EA4-BBE5-A297E624AC8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0AE4ACC-9B08-4BD2-AE69-3300834C959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xmlns="" id="{C9E4687B-0FE1-410E-8F57-BE608A9CE852}"/>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8" name="Footer Placeholder 7">
            <a:extLst>
              <a:ext uri="{FF2B5EF4-FFF2-40B4-BE49-F238E27FC236}">
                <a16:creationId xmlns:a16="http://schemas.microsoft.com/office/drawing/2014/main" xmlns="" id="{9CFFE818-4341-4C2F-985A-725743E26751}"/>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xmlns="" id="{ABFA7F2A-2EF5-4B3D-8BA4-1C8662088618}"/>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21344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CB43A-3742-402F-BBC6-402DF74E570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xmlns="" id="{67A3E677-AC34-4F48-82BA-D23313905631}"/>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4" name="Footer Placeholder 3">
            <a:extLst>
              <a:ext uri="{FF2B5EF4-FFF2-40B4-BE49-F238E27FC236}">
                <a16:creationId xmlns:a16="http://schemas.microsoft.com/office/drawing/2014/main" xmlns="" id="{E6588BA5-EEE6-4503-B617-BB2DC7582019}"/>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xmlns="" id="{8EA6078C-66A5-4194-802A-9FB216444F26}"/>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10521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2EA54C2-2918-4936-BEF1-B697FF328A31}"/>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3" name="Footer Placeholder 2">
            <a:extLst>
              <a:ext uri="{FF2B5EF4-FFF2-40B4-BE49-F238E27FC236}">
                <a16:creationId xmlns:a16="http://schemas.microsoft.com/office/drawing/2014/main" xmlns="" id="{5438ACD1-6D30-44AB-9B53-625B4B92DA00}"/>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xmlns="" id="{B8C62309-42D5-4CF1-A81D-101D1181C145}"/>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144653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9890C2-B011-4ABE-AE13-25A596BE6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4943AA1D-12AB-4719-BF2C-87CEEF5C312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xmlns="" id="{6CBD7D40-7230-4BFC-B330-342D2A4E7B0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5FE8A1-5E72-40B9-81B4-8046F7307287}"/>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6" name="Footer Placeholder 5">
            <a:extLst>
              <a:ext uri="{FF2B5EF4-FFF2-40B4-BE49-F238E27FC236}">
                <a16:creationId xmlns:a16="http://schemas.microsoft.com/office/drawing/2014/main" xmlns="" id="{E376C0F6-6639-4683-B1BD-77D98AA0371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D7A3D23B-1873-4FCC-9C46-8D0819151521}"/>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396853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D7363-3DD5-4B35-A451-B36B7B4E4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xmlns="" id="{5430B4B6-D113-43E3-ABC4-B73954A614CA}"/>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o-RO"/>
          </a:p>
        </p:txBody>
      </p:sp>
      <p:sp>
        <p:nvSpPr>
          <p:cNvPr id="4" name="Text Placeholder 3">
            <a:extLst>
              <a:ext uri="{FF2B5EF4-FFF2-40B4-BE49-F238E27FC236}">
                <a16:creationId xmlns:a16="http://schemas.microsoft.com/office/drawing/2014/main" xmlns="" id="{A706EFBD-EE4A-4F47-A0D9-18566A7FF9E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C30A21-55BC-441E-B1CB-A19D3608DD34}"/>
              </a:ext>
            </a:extLst>
          </p:cNvPr>
          <p:cNvSpPr>
            <a:spLocks noGrp="1"/>
          </p:cNvSpPr>
          <p:nvPr>
            <p:ph type="dt" sz="half" idx="10"/>
          </p:nvPr>
        </p:nvSpPr>
        <p:spPr/>
        <p:txBody>
          <a:bodyPr/>
          <a:lstStyle/>
          <a:p>
            <a:fld id="{2DC66BE8-0349-4E4B-97BD-2FB011B999E6}" type="datetimeFigureOut">
              <a:rPr lang="ro-RO" smtClean="0"/>
              <a:t>05.05.2020</a:t>
            </a:fld>
            <a:endParaRPr lang="ro-RO"/>
          </a:p>
        </p:txBody>
      </p:sp>
      <p:sp>
        <p:nvSpPr>
          <p:cNvPr id="6" name="Footer Placeholder 5">
            <a:extLst>
              <a:ext uri="{FF2B5EF4-FFF2-40B4-BE49-F238E27FC236}">
                <a16:creationId xmlns:a16="http://schemas.microsoft.com/office/drawing/2014/main" xmlns="" id="{9CCD3A28-5487-45A5-BCFB-E236E42E0AC5}"/>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82E85919-EE26-4DA7-A423-E4B2E2AEA2AE}"/>
              </a:ext>
            </a:extLst>
          </p:cNvPr>
          <p:cNvSpPr>
            <a:spLocks noGrp="1"/>
          </p:cNvSpPr>
          <p:nvPr>
            <p:ph type="sldNum" sz="quarter" idx="12"/>
          </p:nvPr>
        </p:nvSpPr>
        <p:spPr/>
        <p:txBody>
          <a:bodyPr/>
          <a:lstStyle/>
          <a:p>
            <a:fld id="{AAB00676-C0F4-4C3F-B631-8B9F4FA81B81}" type="slidenum">
              <a:rPr lang="ro-RO" smtClean="0"/>
              <a:t>‹#›</a:t>
            </a:fld>
            <a:endParaRPr lang="ro-RO"/>
          </a:p>
        </p:txBody>
      </p:sp>
    </p:spTree>
    <p:extLst>
      <p:ext uri="{BB962C8B-B14F-4D97-AF65-F5344CB8AC3E}">
        <p14:creationId xmlns:p14="http://schemas.microsoft.com/office/powerpoint/2010/main" val="191119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DD502B-085D-431B-898B-76D30F82DF9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EB01E7D8-03A1-4B60-BD18-C33693868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5054DF28-023F-4DFF-8E28-96FA8C8B9EC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66BE8-0349-4E4B-97BD-2FB011B999E6}" type="datetimeFigureOut">
              <a:rPr lang="ro-RO" smtClean="0"/>
              <a:t>05.05.2020</a:t>
            </a:fld>
            <a:endParaRPr lang="ro-RO"/>
          </a:p>
        </p:txBody>
      </p:sp>
      <p:sp>
        <p:nvSpPr>
          <p:cNvPr id="5" name="Footer Placeholder 4">
            <a:extLst>
              <a:ext uri="{FF2B5EF4-FFF2-40B4-BE49-F238E27FC236}">
                <a16:creationId xmlns:a16="http://schemas.microsoft.com/office/drawing/2014/main" xmlns="" id="{A416C433-E3DF-4606-8CA3-263B7D43EC9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xmlns="" id="{5370BDA8-FA8D-476B-96A8-F7B254014E7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00676-C0F4-4C3F-B631-8B9F4FA81B81}" type="slidenum">
              <a:rPr lang="ro-RO" smtClean="0"/>
              <a:t>‹#›</a:t>
            </a:fld>
            <a:endParaRPr lang="ro-RO"/>
          </a:p>
        </p:txBody>
      </p:sp>
    </p:spTree>
    <p:extLst>
      <p:ext uri="{BB962C8B-B14F-4D97-AF65-F5344CB8AC3E}">
        <p14:creationId xmlns:p14="http://schemas.microsoft.com/office/powerpoint/2010/main" val="1875398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1">
                <a:lumMod val="67000"/>
              </a:schemeClr>
            </a:gs>
            <a:gs pos="82000">
              <a:srgbClr val="1E4E75"/>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F115950-3A68-4DDF-B0FC-C8DB63516E19}"/>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1" cy="6858000"/>
          </a:xfrm>
          <a:prstGeom prst="rect">
            <a:avLst/>
          </a:prstGeom>
          <a:effectLst>
            <a:softEdge rad="0"/>
          </a:effectLst>
        </p:spPr>
      </p:pic>
      <p:sp>
        <p:nvSpPr>
          <p:cNvPr id="2" name="Rectangle 1">
            <a:extLst>
              <a:ext uri="{FF2B5EF4-FFF2-40B4-BE49-F238E27FC236}">
                <a16:creationId xmlns:a16="http://schemas.microsoft.com/office/drawing/2014/main" xmlns="" id="{45F8F66F-8B84-4D11-B6D9-CF1C6148CAD3}"/>
              </a:ext>
            </a:extLst>
          </p:cNvPr>
          <p:cNvSpPr/>
          <p:nvPr/>
        </p:nvSpPr>
        <p:spPr>
          <a:xfrm>
            <a:off x="7155734" y="5835192"/>
            <a:ext cx="3548056" cy="1022808"/>
          </a:xfrm>
          <a:prstGeom prst="rect">
            <a:avLst/>
          </a:prstGeom>
          <a:gradFill flip="none" rotWithShape="1">
            <a:gsLst>
              <a:gs pos="0">
                <a:schemeClr val="accent1">
                  <a:lumMod val="67000"/>
                </a:schemeClr>
              </a:gs>
              <a:gs pos="85832">
                <a:srgbClr val="466F9A"/>
              </a:gs>
              <a:gs pos="40000">
                <a:srgbClr val="1E4E75"/>
              </a:gs>
              <a:gs pos="100000">
                <a:schemeClr val="accent1">
                  <a:lumMod val="60000"/>
                  <a:lumOff val="40000"/>
                </a:schemeClr>
              </a:gs>
            </a:gsLst>
            <a:lin ang="16200000" scaled="1"/>
            <a:tileRect/>
          </a:gradFill>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FD1B6EF1-2F3A-43EC-ABBC-B075C9F78A0F}"/>
              </a:ext>
            </a:extLst>
          </p:cNvPr>
          <p:cNvSpPr txBox="1"/>
          <p:nvPr/>
        </p:nvSpPr>
        <p:spPr>
          <a:xfrm>
            <a:off x="7155734" y="5639476"/>
            <a:ext cx="1815715" cy="307777"/>
          </a:xfrm>
          <a:prstGeom prst="rect">
            <a:avLst/>
          </a:prstGeom>
          <a:noFill/>
        </p:spPr>
        <p:txBody>
          <a:bodyPr wrap="square" rtlCol="0">
            <a:spAutoFit/>
          </a:bodyPr>
          <a:lstStyle/>
          <a:p>
            <a:pPr algn="ctr"/>
            <a:r>
              <a:rPr lang="en-GB" sz="1400" b="1" dirty="0">
                <a:solidFill>
                  <a:srgbClr val="FFC000"/>
                </a:solidFill>
                <a:latin typeface="Avenir Next LT Pro"/>
              </a:rPr>
              <a:t>ORGANIZATOR</a:t>
            </a:r>
            <a:endParaRPr lang="ro-RO" sz="1400" b="1" dirty="0">
              <a:solidFill>
                <a:srgbClr val="FFC000"/>
              </a:solidFill>
              <a:latin typeface="Avenir Next LT Pro"/>
            </a:endParaRPr>
          </a:p>
        </p:txBody>
      </p:sp>
      <p:sp>
        <p:nvSpPr>
          <p:cNvPr id="12" name="Rectangle 11">
            <a:extLst>
              <a:ext uri="{FF2B5EF4-FFF2-40B4-BE49-F238E27FC236}">
                <a16:creationId xmlns:a16="http://schemas.microsoft.com/office/drawing/2014/main" xmlns="" id="{4CF97E1F-4A81-461D-B05E-E77C7D1EAE07}"/>
              </a:ext>
            </a:extLst>
          </p:cNvPr>
          <p:cNvSpPr/>
          <p:nvPr/>
        </p:nvSpPr>
        <p:spPr>
          <a:xfrm>
            <a:off x="327746" y="1177912"/>
            <a:ext cx="8287966"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i="0" u="none" strike="noStrike" kern="0" cap="none" spc="0" normalizeH="0" baseline="0" noProof="0" dirty="0">
                <a:ln>
                  <a:noFill/>
                </a:ln>
                <a:solidFill>
                  <a:prstClr val="white"/>
                </a:solidFill>
                <a:uLnTx/>
                <a:uFillTx/>
                <a:latin typeface="Avenir Next LT Pro"/>
                <a:ea typeface="+mj-ea"/>
                <a:cs typeface="+mj-cs"/>
              </a:rPr>
              <a:t>BUSINESS EVOLUTION</a:t>
            </a:r>
            <a:br>
              <a:rPr kumimoji="0" lang="en-GB" sz="4000" i="0" u="none" strike="noStrike" kern="0" cap="none" spc="0" normalizeH="0" baseline="0" noProof="0" dirty="0">
                <a:ln>
                  <a:noFill/>
                </a:ln>
                <a:solidFill>
                  <a:prstClr val="white"/>
                </a:solidFill>
                <a:uLnTx/>
                <a:uFillTx/>
                <a:latin typeface="Avenir Next LT Pro"/>
                <a:ea typeface="+mj-ea"/>
                <a:cs typeface="+mj-cs"/>
              </a:rPr>
            </a:br>
            <a:r>
              <a:rPr kumimoji="0" lang="en-GB" sz="4000" i="0" u="none" strike="noStrike" kern="0" cap="none" spc="-150" normalizeH="0" baseline="0" noProof="0" dirty="0">
                <a:ln>
                  <a:noFill/>
                </a:ln>
                <a:solidFill>
                  <a:srgbClr val="FFC000"/>
                </a:solidFill>
                <a:uLnTx/>
                <a:uFillTx/>
                <a:latin typeface="Avenir Next LT Pro"/>
                <a:ea typeface="+mj-ea"/>
                <a:cs typeface="+mj-cs"/>
              </a:rPr>
              <a:t>EMPOWERING PEOPLE</a:t>
            </a:r>
            <a:endParaRPr kumimoji="0" lang="ro-RO" sz="4000" i="0" u="none" strike="noStrike" kern="0" cap="none" spc="0" normalizeH="0" baseline="0" noProof="0" dirty="0">
              <a:ln>
                <a:noFill/>
              </a:ln>
              <a:solidFill>
                <a:srgbClr val="FFC000"/>
              </a:solidFill>
              <a:uLnTx/>
              <a:uFillTx/>
            </a:endParaRPr>
          </a:p>
        </p:txBody>
      </p:sp>
      <p:sp>
        <p:nvSpPr>
          <p:cNvPr id="13" name="Rectangle 12">
            <a:extLst>
              <a:ext uri="{FF2B5EF4-FFF2-40B4-BE49-F238E27FC236}">
                <a16:creationId xmlns:a16="http://schemas.microsoft.com/office/drawing/2014/main" xmlns="" id="{46072E58-56B9-474C-9BD0-D9A96606881B}"/>
              </a:ext>
            </a:extLst>
          </p:cNvPr>
          <p:cNvSpPr/>
          <p:nvPr/>
        </p:nvSpPr>
        <p:spPr>
          <a:xfrm>
            <a:off x="327746" y="2905400"/>
            <a:ext cx="7679236" cy="2843022"/>
          </a:xfrm>
          <a:prstGeom prst="rect">
            <a:avLst/>
          </a:prstGeom>
        </p:spPr>
        <p:txBody>
          <a:bodyPr wrap="square">
            <a:spAutoFit/>
          </a:bodyPr>
          <a:lstStyle/>
          <a:p>
            <a:pPr lvl="0">
              <a:lnSpc>
                <a:spcPct val="110000"/>
              </a:lnSpc>
            </a:pPr>
            <a:r>
              <a:rPr lang="en-GB" sz="2400" dirty="0">
                <a:solidFill>
                  <a:schemeClr val="bg1"/>
                </a:solidFill>
                <a:latin typeface="Avenir Next LT Pro"/>
              </a:rPr>
              <a:t>Webinar: </a:t>
            </a:r>
          </a:p>
          <a:p>
            <a:pPr lvl="0">
              <a:lnSpc>
                <a:spcPct val="110000"/>
              </a:lnSpc>
            </a:pPr>
            <a:r>
              <a:rPr lang="en-GB" sz="4400" b="1" dirty="0">
                <a:solidFill>
                  <a:srgbClr val="FFC000"/>
                </a:solidFill>
                <a:latin typeface="Avenir Next LT Pro"/>
              </a:rPr>
              <a:t>Mental Toughness </a:t>
            </a:r>
          </a:p>
          <a:p>
            <a:pPr lvl="0">
              <a:lnSpc>
                <a:spcPct val="110000"/>
              </a:lnSpc>
            </a:pPr>
            <a:r>
              <a:rPr lang="en-GB" sz="2400" i="1" dirty="0">
                <a:solidFill>
                  <a:schemeClr val="bg1"/>
                </a:solidFill>
                <a:latin typeface="Avenir Next LT Pro"/>
              </a:rPr>
              <a:t>The Key to performance, </a:t>
            </a:r>
          </a:p>
          <a:p>
            <a:pPr lvl="0">
              <a:lnSpc>
                <a:spcPct val="110000"/>
              </a:lnSpc>
            </a:pPr>
            <a:r>
              <a:rPr lang="en-GB" sz="2400" i="1" dirty="0">
                <a:solidFill>
                  <a:schemeClr val="bg1"/>
                </a:solidFill>
                <a:latin typeface="Avenir Next LT Pro"/>
              </a:rPr>
              <a:t>wellbeing &amp; positive behaviour</a:t>
            </a:r>
          </a:p>
          <a:p>
            <a:pPr lvl="0">
              <a:lnSpc>
                <a:spcPct val="110000"/>
              </a:lnSpc>
            </a:pPr>
            <a:endParaRPr lang="en-GB" sz="2400" dirty="0">
              <a:solidFill>
                <a:srgbClr val="FFC000"/>
              </a:solidFill>
              <a:latin typeface="Avenir Next LT Pro"/>
            </a:endParaRPr>
          </a:p>
          <a:p>
            <a:pPr lvl="0">
              <a:lnSpc>
                <a:spcPct val="110000"/>
              </a:lnSpc>
            </a:pPr>
            <a:r>
              <a:rPr lang="en-GB" sz="2400" dirty="0">
                <a:solidFill>
                  <a:srgbClr val="00B0F0"/>
                </a:solidFill>
                <a:latin typeface="Avenir Next LT Pro"/>
              </a:rPr>
              <a:t>Friday, 24th of April, between 14:30-15:30</a:t>
            </a:r>
            <a:endParaRPr lang="ro-RO" sz="2400" dirty="0">
              <a:solidFill>
                <a:srgbClr val="00B0F0"/>
              </a:solidFill>
              <a:latin typeface="Avenir Next LT Pro"/>
            </a:endParaRPr>
          </a:p>
        </p:txBody>
      </p:sp>
      <p:sp>
        <p:nvSpPr>
          <p:cNvPr id="14" name="Rectangle 13">
            <a:extLst>
              <a:ext uri="{FF2B5EF4-FFF2-40B4-BE49-F238E27FC236}">
                <a16:creationId xmlns:a16="http://schemas.microsoft.com/office/drawing/2014/main" xmlns="" id="{D1C32BBD-059B-4685-941F-519EE3C20D6F}"/>
              </a:ext>
            </a:extLst>
          </p:cNvPr>
          <p:cNvSpPr/>
          <p:nvPr/>
        </p:nvSpPr>
        <p:spPr>
          <a:xfrm>
            <a:off x="8888075" y="5639476"/>
            <a:ext cx="1921680" cy="307777"/>
          </a:xfrm>
          <a:prstGeom prst="rect">
            <a:avLst/>
          </a:prstGeom>
        </p:spPr>
        <p:txBody>
          <a:bodyPr wrap="square">
            <a:spAutoFit/>
          </a:bodyPr>
          <a:lstStyle/>
          <a:p>
            <a:pPr lvl="0"/>
            <a:r>
              <a:rPr lang="en-GB" sz="1400" b="1" dirty="0">
                <a:solidFill>
                  <a:srgbClr val="FFC000"/>
                </a:solidFill>
                <a:latin typeface="Avenir Next LT Pro"/>
              </a:rPr>
              <a:t>CO-ORGANIZATOR</a:t>
            </a:r>
            <a:endParaRPr lang="ro-RO" sz="1400" b="1" dirty="0">
              <a:solidFill>
                <a:prstClr val="white"/>
              </a:solidFill>
              <a:latin typeface="Avenir Next LT Pro"/>
            </a:endParaRPr>
          </a:p>
        </p:txBody>
      </p:sp>
      <p:pic>
        <p:nvPicPr>
          <p:cNvPr id="3" name="Picture 2" descr="A picture containing drawing, window&#10;&#10;Description automatically generated">
            <a:extLst>
              <a:ext uri="{FF2B5EF4-FFF2-40B4-BE49-F238E27FC236}">
                <a16:creationId xmlns:a16="http://schemas.microsoft.com/office/drawing/2014/main" xmlns="" id="{791E10CF-347B-4D6E-B078-6E2AF7F9C2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08619" y="6137326"/>
            <a:ext cx="1439432" cy="387290"/>
          </a:xfrm>
          <a:prstGeom prst="rect">
            <a:avLst/>
          </a:prstGeom>
        </p:spPr>
      </p:pic>
      <p:pic>
        <p:nvPicPr>
          <p:cNvPr id="10" name="Picture 9" descr="A close up of a sign&#10;&#10;Description automatically generated">
            <a:extLst>
              <a:ext uri="{FF2B5EF4-FFF2-40B4-BE49-F238E27FC236}">
                <a16:creationId xmlns:a16="http://schemas.microsoft.com/office/drawing/2014/main" xmlns="" id="{4AD65C9D-5632-4EF2-B314-CEC89E6160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4824" y="6026481"/>
            <a:ext cx="1439432" cy="655439"/>
          </a:xfrm>
          <a:prstGeom prst="rect">
            <a:avLst/>
          </a:prstGeom>
        </p:spPr>
      </p:pic>
    </p:spTree>
    <p:extLst>
      <p:ext uri="{BB962C8B-B14F-4D97-AF65-F5344CB8AC3E}">
        <p14:creationId xmlns:p14="http://schemas.microsoft.com/office/powerpoint/2010/main" val="66935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0FAA0D8-51CA-4092-91C2-D90C7981459C}"/>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7566207" y="536298"/>
            <a:ext cx="4028058" cy="4113708"/>
          </a:xfrm>
          <a:prstGeom prst="rect">
            <a:avLst/>
          </a:prstGeom>
        </p:spPr>
      </p:pic>
      <p:sp>
        <p:nvSpPr>
          <p:cNvPr id="21" name="Freeform: Shape 20">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804672" y="365125"/>
            <a:ext cx="4378881" cy="1325563"/>
          </a:xfrm>
        </p:spPr>
        <p:txBody>
          <a:bodyPr>
            <a:normAutofit/>
          </a:bodyPr>
          <a:lstStyle/>
          <a:p>
            <a:r>
              <a:rPr lang="en-GB">
                <a:latin typeface="+mn-lt"/>
              </a:rPr>
              <a:t>Control - Emotional Control</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“I can manage my and other’s emotions”</a:t>
            </a:r>
          </a:p>
          <a:p>
            <a:endParaRPr lang="en-GB" sz="2000"/>
          </a:p>
          <a:p>
            <a:r>
              <a:rPr lang="en-GB" sz="2000"/>
              <a:t>Manage their own emotional responses.</a:t>
            </a:r>
          </a:p>
          <a:p>
            <a:r>
              <a:rPr lang="en-GB" sz="2000"/>
              <a:t>Influence the emotional response of others.</a:t>
            </a:r>
          </a:p>
          <a:p>
            <a:r>
              <a:rPr lang="en-GB" sz="2000"/>
              <a:t>Are difficult to provoke or annoy.</a:t>
            </a:r>
          </a:p>
          <a:p>
            <a:r>
              <a:rPr lang="en-GB" sz="2000"/>
              <a:t>Deal well with difficult people &amp; bullies.</a:t>
            </a:r>
          </a:p>
          <a:p>
            <a:r>
              <a:rPr lang="en-GB" sz="2000"/>
              <a:t>Mask anxiety – maintain poise.</a:t>
            </a:r>
          </a:p>
        </p:txBody>
      </p:sp>
    </p:spTree>
    <p:extLst>
      <p:ext uri="{BB962C8B-B14F-4D97-AF65-F5344CB8AC3E}">
        <p14:creationId xmlns:p14="http://schemas.microsoft.com/office/powerpoint/2010/main" val="148954480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48AF6E1-F506-43AC-9548-819BF547776F}"/>
              </a:ext>
            </a:extLst>
          </p:cNvPr>
          <p:cNvPicPr>
            <a:picLocks noChangeAspect="1"/>
          </p:cNvPicPr>
          <p:nvPr/>
        </p:nvPicPr>
        <p:blipFill rotWithShape="1">
          <a:blip r:embed="rId2">
            <a:extLst>
              <a:ext uri="{28A0092B-C50C-407E-A947-70E740481C1C}">
                <a14:useLocalDpi xmlns:a14="http://schemas.microsoft.com/office/drawing/2010/main" val="0"/>
              </a:ext>
            </a:extLst>
          </a:blip>
          <a:srcRect l="2082" r="3" b="3"/>
          <a:stretch/>
        </p:blipFill>
        <p:spPr>
          <a:xfrm>
            <a:off x="7566207" y="536298"/>
            <a:ext cx="4028058" cy="4113708"/>
          </a:xfrm>
          <a:prstGeom prst="rect">
            <a:avLst/>
          </a:prstGeom>
        </p:spPr>
      </p:pic>
      <p:sp>
        <p:nvSpPr>
          <p:cNvPr id="12" name="Freeform: Shape 11">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0" y="365125"/>
            <a:ext cx="5183553" cy="1325563"/>
          </a:xfrm>
        </p:spPr>
        <p:txBody>
          <a:bodyPr>
            <a:normAutofit/>
          </a:bodyPr>
          <a:lstStyle/>
          <a:p>
            <a:r>
              <a:rPr lang="en-GB" sz="4000" dirty="0">
                <a:latin typeface="+mn-lt"/>
              </a:rPr>
              <a:t>Commitment – Goal Orientation</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“I promise to do it – I like working to goals”</a:t>
            </a:r>
          </a:p>
          <a:p>
            <a:endParaRPr lang="en-GB" sz="2000"/>
          </a:p>
          <a:p>
            <a:pPr>
              <a:buClr>
                <a:srgbClr val="7030A0"/>
              </a:buClr>
            </a:pPr>
            <a:r>
              <a:rPr lang="en-GB" sz="2000"/>
              <a:t>Like working to goals and targets.</a:t>
            </a:r>
          </a:p>
          <a:p>
            <a:pPr>
              <a:buClr>
                <a:srgbClr val="7030A0"/>
              </a:buClr>
            </a:pPr>
            <a:r>
              <a:rPr lang="en-GB" sz="2000"/>
              <a:t>Targets motivate them – a source of drive.</a:t>
            </a:r>
          </a:p>
          <a:p>
            <a:pPr>
              <a:buClr>
                <a:srgbClr val="7030A0"/>
              </a:buClr>
            </a:pPr>
            <a:r>
              <a:rPr lang="en-GB" sz="2000"/>
              <a:t>Set personal bests and seek to better them.</a:t>
            </a:r>
          </a:p>
          <a:p>
            <a:pPr>
              <a:buClr>
                <a:srgbClr val="7030A0"/>
              </a:buClr>
            </a:pPr>
            <a:r>
              <a:rPr lang="en-GB" sz="2000"/>
              <a:t>Visualise success and feel it.</a:t>
            </a:r>
          </a:p>
          <a:p>
            <a:pPr>
              <a:buClr>
                <a:srgbClr val="7030A0"/>
              </a:buClr>
            </a:pPr>
            <a:r>
              <a:rPr lang="en-GB" sz="2000"/>
              <a:t>Like being tested.</a:t>
            </a:r>
          </a:p>
        </p:txBody>
      </p:sp>
    </p:spTree>
    <p:extLst>
      <p:ext uri="{BB962C8B-B14F-4D97-AF65-F5344CB8AC3E}">
        <p14:creationId xmlns:p14="http://schemas.microsoft.com/office/powerpoint/2010/main" val="11028524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3013B64F-05B6-4F99-BA81-39BA763C9222}"/>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7566207" y="536298"/>
            <a:ext cx="4028058" cy="4113708"/>
          </a:xfrm>
          <a:prstGeom prst="rect">
            <a:avLst/>
          </a:prstGeom>
        </p:spPr>
      </p:pic>
      <p:sp>
        <p:nvSpPr>
          <p:cNvPr id="13" name="Freeform: Shape 12">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0" y="365125"/>
            <a:ext cx="5880762" cy="1325563"/>
          </a:xfrm>
        </p:spPr>
        <p:txBody>
          <a:bodyPr>
            <a:noAutofit/>
          </a:bodyPr>
          <a:lstStyle/>
          <a:p>
            <a:r>
              <a:rPr lang="en-GB" sz="4000" dirty="0">
                <a:latin typeface="+mn-lt"/>
              </a:rPr>
              <a:t>Commitment – Achievement Orientation</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“I’ll do what it takes”</a:t>
            </a:r>
          </a:p>
          <a:p>
            <a:endParaRPr lang="en-GB" sz="2000"/>
          </a:p>
          <a:p>
            <a:pPr>
              <a:buClr>
                <a:srgbClr val="7030A0"/>
              </a:buClr>
            </a:pPr>
            <a:r>
              <a:rPr lang="en-GB" sz="2000"/>
              <a:t>Will work hard even if they didn’t set the goals.</a:t>
            </a:r>
          </a:p>
          <a:p>
            <a:pPr>
              <a:buClr>
                <a:srgbClr val="7030A0"/>
              </a:buClr>
            </a:pPr>
            <a:r>
              <a:rPr lang="en-GB" sz="2000"/>
              <a:t>Will keep promises – to selves and others.</a:t>
            </a:r>
          </a:p>
          <a:p>
            <a:pPr>
              <a:buClr>
                <a:srgbClr val="7030A0"/>
              </a:buClr>
            </a:pPr>
            <a:r>
              <a:rPr lang="en-GB" sz="2000"/>
              <a:t>Conscientious.</a:t>
            </a:r>
          </a:p>
          <a:p>
            <a:pPr>
              <a:buClr>
                <a:srgbClr val="7030A0"/>
              </a:buClr>
            </a:pPr>
            <a:r>
              <a:rPr lang="en-GB" sz="2000"/>
              <a:t>Focus and concentrate.</a:t>
            </a:r>
          </a:p>
          <a:p>
            <a:pPr>
              <a:buClr>
                <a:srgbClr val="7030A0"/>
              </a:buClr>
            </a:pPr>
            <a:r>
              <a:rPr lang="en-GB" sz="2000"/>
              <a:t>Will self sacrifice to get there.</a:t>
            </a:r>
          </a:p>
          <a:p>
            <a:endParaRPr lang="en-GB" sz="2000"/>
          </a:p>
        </p:txBody>
      </p:sp>
    </p:spTree>
    <p:extLst>
      <p:ext uri="{BB962C8B-B14F-4D97-AF65-F5344CB8AC3E}">
        <p14:creationId xmlns:p14="http://schemas.microsoft.com/office/powerpoint/2010/main" val="20924987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B82AE57D-2E73-4DF0-967C-1CD01D6B1E93}"/>
              </a:ext>
            </a:extLst>
          </p:cNvPr>
          <p:cNvPicPr>
            <a:picLocks noChangeAspect="1"/>
          </p:cNvPicPr>
          <p:nvPr/>
        </p:nvPicPr>
        <p:blipFill rotWithShape="1">
          <a:blip r:embed="rId2">
            <a:extLst>
              <a:ext uri="{28A0092B-C50C-407E-A947-70E740481C1C}">
                <a14:useLocalDpi xmlns:a14="http://schemas.microsoft.com/office/drawing/2010/main" val="0"/>
              </a:ext>
            </a:extLst>
          </a:blip>
          <a:srcRect l="467" r="1617" b="3"/>
          <a:stretch/>
        </p:blipFill>
        <p:spPr>
          <a:xfrm>
            <a:off x="7566186" y="536298"/>
            <a:ext cx="4028099" cy="4113708"/>
          </a:xfrm>
          <a:prstGeom prst="rect">
            <a:avLst/>
          </a:prstGeom>
        </p:spPr>
      </p:pic>
      <p:sp>
        <p:nvSpPr>
          <p:cNvPr id="13" name="Freeform: Shape 12">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185737" y="365125"/>
            <a:ext cx="5386387" cy="1325563"/>
          </a:xfrm>
        </p:spPr>
        <p:txBody>
          <a:bodyPr>
            <a:normAutofit/>
          </a:bodyPr>
          <a:lstStyle/>
          <a:p>
            <a:r>
              <a:rPr lang="en-GB" sz="4000" dirty="0">
                <a:latin typeface="+mn-lt"/>
              </a:rPr>
              <a:t>Challenge – Risk Orientation</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“I will push myself – I am driven to succeed”</a:t>
            </a:r>
          </a:p>
          <a:p>
            <a:endParaRPr lang="en-GB" sz="2000"/>
          </a:p>
          <a:p>
            <a:pPr>
              <a:buClr>
                <a:srgbClr val="4F81BD"/>
              </a:buClr>
            </a:pPr>
            <a:r>
              <a:rPr lang="en-GB" sz="2000"/>
              <a:t>Will stretch themselves.</a:t>
            </a:r>
          </a:p>
          <a:p>
            <a:pPr>
              <a:buClr>
                <a:srgbClr val="4F81BD"/>
              </a:buClr>
            </a:pPr>
            <a:r>
              <a:rPr lang="en-GB" sz="2000"/>
              <a:t>Like trying new things.</a:t>
            </a:r>
          </a:p>
          <a:p>
            <a:pPr>
              <a:buClr>
                <a:srgbClr val="4F81BD"/>
              </a:buClr>
            </a:pPr>
            <a:r>
              <a:rPr lang="en-GB" sz="2000"/>
              <a:t>Not afraid of change – they embrace it.</a:t>
            </a:r>
          </a:p>
          <a:p>
            <a:pPr>
              <a:buClr>
                <a:srgbClr val="4F81BD"/>
              </a:buClr>
            </a:pPr>
            <a:r>
              <a:rPr lang="en-GB" sz="2000"/>
              <a:t>Readily volunteer for new activities.</a:t>
            </a:r>
          </a:p>
          <a:p>
            <a:pPr>
              <a:buClr>
                <a:srgbClr val="4F81BD"/>
              </a:buClr>
            </a:pPr>
            <a:r>
              <a:rPr lang="en-GB" sz="2000"/>
              <a:t>Seek out challenging opportunities – opt for the difficult over the easy.</a:t>
            </a:r>
          </a:p>
          <a:p>
            <a:pPr>
              <a:buClr>
                <a:srgbClr val="4F81BD"/>
              </a:buClr>
            </a:pPr>
            <a:r>
              <a:rPr lang="en-GB" sz="2000"/>
              <a:t>Try anything once</a:t>
            </a:r>
          </a:p>
          <a:p>
            <a:pPr>
              <a:buClr>
                <a:srgbClr val="7030A0"/>
              </a:buClr>
            </a:pPr>
            <a:endParaRPr lang="en-GB" sz="2000"/>
          </a:p>
        </p:txBody>
      </p:sp>
    </p:spTree>
    <p:extLst>
      <p:ext uri="{BB962C8B-B14F-4D97-AF65-F5344CB8AC3E}">
        <p14:creationId xmlns:p14="http://schemas.microsoft.com/office/powerpoint/2010/main" val="354230007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2164A39-317F-48D9-8483-4009531EF0A2}"/>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7566207" y="536298"/>
            <a:ext cx="4028058" cy="4113708"/>
          </a:xfrm>
          <a:prstGeom prst="rect">
            <a:avLst/>
          </a:prstGeom>
        </p:spPr>
      </p:pic>
      <p:sp>
        <p:nvSpPr>
          <p:cNvPr id="12" name="Freeform: Shape 11">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0" y="365125"/>
            <a:ext cx="5443538" cy="1325563"/>
          </a:xfrm>
        </p:spPr>
        <p:txBody>
          <a:bodyPr>
            <a:noAutofit/>
          </a:bodyPr>
          <a:lstStyle/>
          <a:p>
            <a:r>
              <a:rPr lang="en-GB" sz="4000" dirty="0">
                <a:latin typeface="+mn-lt"/>
              </a:rPr>
              <a:t>Challenge – Learning Orientation</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“Even setbacks are opportunities for learning”</a:t>
            </a:r>
          </a:p>
          <a:p>
            <a:endParaRPr lang="en-GB" sz="2000"/>
          </a:p>
          <a:p>
            <a:pPr>
              <a:buClr>
                <a:srgbClr val="4F81BD"/>
              </a:buClr>
            </a:pPr>
            <a:r>
              <a:rPr lang="en-GB" sz="2000"/>
              <a:t>See setbacks as opportunities for learning.</a:t>
            </a:r>
          </a:p>
          <a:p>
            <a:pPr>
              <a:buClr>
                <a:srgbClr val="4F81BD"/>
              </a:buClr>
            </a:pPr>
            <a:r>
              <a:rPr lang="en-GB" sz="2000"/>
              <a:t>Enjoy learning new things – reflective.</a:t>
            </a:r>
          </a:p>
          <a:p>
            <a:pPr>
              <a:buClr>
                <a:srgbClr val="4F81BD"/>
              </a:buClr>
            </a:pPr>
            <a:r>
              <a:rPr lang="en-GB" sz="2000"/>
              <a:t>Have an optimistic view.</a:t>
            </a:r>
          </a:p>
          <a:p>
            <a:pPr>
              <a:buClr>
                <a:srgbClr val="4F81BD"/>
              </a:buClr>
            </a:pPr>
            <a:r>
              <a:rPr lang="en-GB" sz="2000"/>
              <a:t>Aspirational.</a:t>
            </a:r>
          </a:p>
          <a:p>
            <a:pPr>
              <a:buClr>
                <a:srgbClr val="4F81BD"/>
              </a:buClr>
            </a:pPr>
            <a:r>
              <a:rPr lang="en-GB" sz="2000"/>
              <a:t>Curious – why did it (not) work?</a:t>
            </a:r>
          </a:p>
          <a:p>
            <a:pPr>
              <a:buClr>
                <a:srgbClr val="7030A0"/>
              </a:buClr>
            </a:pPr>
            <a:endParaRPr lang="en-GB" sz="2000"/>
          </a:p>
        </p:txBody>
      </p:sp>
    </p:spTree>
    <p:extLst>
      <p:ext uri="{BB962C8B-B14F-4D97-AF65-F5344CB8AC3E}">
        <p14:creationId xmlns:p14="http://schemas.microsoft.com/office/powerpoint/2010/main" val="25533806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B2013D08-AC97-4544-A8A1-70C436F05109}"/>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7566207" y="536298"/>
            <a:ext cx="4028058" cy="4113708"/>
          </a:xfrm>
          <a:prstGeom prst="rect">
            <a:avLst/>
          </a:prstGeom>
        </p:spPr>
      </p:pic>
      <p:sp>
        <p:nvSpPr>
          <p:cNvPr id="12" name="Freeform: Shape 11">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69653" y="150812"/>
            <a:ext cx="5872162" cy="1325563"/>
          </a:xfrm>
        </p:spPr>
        <p:txBody>
          <a:bodyPr>
            <a:noAutofit/>
          </a:bodyPr>
          <a:lstStyle/>
          <a:p>
            <a:r>
              <a:rPr lang="en-GB" sz="4000" dirty="0">
                <a:latin typeface="+mn-lt"/>
              </a:rPr>
              <a:t>Confidence – Confidence </a:t>
            </a:r>
            <a:br>
              <a:rPr lang="en-GB" sz="4000" dirty="0">
                <a:latin typeface="+mn-lt"/>
              </a:rPr>
            </a:br>
            <a:r>
              <a:rPr lang="en-GB" sz="4000" dirty="0">
                <a:latin typeface="+mn-lt"/>
              </a:rPr>
              <a:t>in Abilities</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“I believe I have the ability to do it”</a:t>
            </a:r>
          </a:p>
          <a:p>
            <a:endParaRPr lang="en-GB" sz="2000"/>
          </a:p>
          <a:p>
            <a:pPr>
              <a:buClr>
                <a:schemeClr val="bg2"/>
              </a:buClr>
            </a:pPr>
            <a:r>
              <a:rPr lang="en-GB" sz="2000"/>
              <a:t>Don't need others to tell them they can do it or to encourage them.</a:t>
            </a:r>
          </a:p>
          <a:p>
            <a:pPr>
              <a:buClr>
                <a:schemeClr val="bg2"/>
              </a:buClr>
            </a:pPr>
            <a:r>
              <a:rPr lang="en-GB" sz="2000"/>
              <a:t>Have that inner belief in their abilities.</a:t>
            </a:r>
          </a:p>
          <a:p>
            <a:pPr>
              <a:buClr>
                <a:schemeClr val="bg2"/>
              </a:buClr>
            </a:pPr>
            <a:r>
              <a:rPr lang="en-GB" sz="2000"/>
              <a:t>Will use their abilities.</a:t>
            </a:r>
          </a:p>
          <a:p>
            <a:pPr>
              <a:buClr>
                <a:schemeClr val="bg2"/>
              </a:buClr>
            </a:pPr>
            <a:r>
              <a:rPr lang="en-GB" sz="2000"/>
              <a:t>Believe they can acquire new abilities</a:t>
            </a:r>
          </a:p>
          <a:p>
            <a:pPr>
              <a:buClr>
                <a:schemeClr val="bg2"/>
              </a:buClr>
            </a:pPr>
            <a:endParaRPr lang="en-GB" sz="2000"/>
          </a:p>
        </p:txBody>
      </p:sp>
    </p:spTree>
    <p:extLst>
      <p:ext uri="{BB962C8B-B14F-4D97-AF65-F5344CB8AC3E}">
        <p14:creationId xmlns:p14="http://schemas.microsoft.com/office/powerpoint/2010/main" val="228069267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564FFE5B-A70F-4F44-A5E1-4708F9AB6E49}"/>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7566207" y="536298"/>
            <a:ext cx="4028058" cy="4113708"/>
          </a:xfrm>
          <a:prstGeom prst="rect">
            <a:avLst/>
          </a:prstGeom>
        </p:spPr>
      </p:pic>
      <p:sp>
        <p:nvSpPr>
          <p:cNvPr id="13" name="Freeform: Shape 12">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0" y="365125"/>
            <a:ext cx="6096000" cy="1325563"/>
          </a:xfrm>
        </p:spPr>
        <p:txBody>
          <a:bodyPr>
            <a:noAutofit/>
          </a:bodyPr>
          <a:lstStyle/>
          <a:p>
            <a:r>
              <a:rPr lang="en-GB" sz="4000" dirty="0">
                <a:latin typeface="+mn-lt"/>
              </a:rPr>
              <a:t>Confidence – Interpersonal Confidence</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“I can influence others as much as they do me”</a:t>
            </a:r>
          </a:p>
          <a:p>
            <a:endParaRPr lang="en-GB" sz="2000"/>
          </a:p>
          <a:p>
            <a:pPr>
              <a:buClr>
                <a:schemeClr val="bg2"/>
              </a:buClr>
            </a:pPr>
            <a:r>
              <a:rPr lang="en-GB" sz="2000"/>
              <a:t>Will ask questions to check understanding.</a:t>
            </a:r>
          </a:p>
          <a:p>
            <a:pPr>
              <a:buClr>
                <a:schemeClr val="bg2"/>
              </a:buClr>
            </a:pPr>
            <a:r>
              <a:rPr lang="en-GB" sz="2000"/>
              <a:t>Wont allow others to orally dominate.</a:t>
            </a:r>
          </a:p>
          <a:p>
            <a:pPr>
              <a:buClr>
                <a:schemeClr val="bg2"/>
              </a:buClr>
            </a:pPr>
            <a:r>
              <a:rPr lang="en-GB" sz="2000"/>
              <a:t>Will provide a full response to questions.</a:t>
            </a:r>
          </a:p>
          <a:p>
            <a:pPr>
              <a:buClr>
                <a:schemeClr val="bg2"/>
              </a:buClr>
            </a:pPr>
            <a:r>
              <a:rPr lang="en-GB" sz="2000"/>
              <a:t>Will show their abilities.</a:t>
            </a:r>
          </a:p>
          <a:p>
            <a:pPr>
              <a:buClr>
                <a:schemeClr val="bg2"/>
              </a:buClr>
            </a:pPr>
            <a:r>
              <a:rPr lang="en-GB" sz="2000"/>
              <a:t>Will argue their corner.</a:t>
            </a:r>
          </a:p>
          <a:p>
            <a:pPr>
              <a:buClr>
                <a:srgbClr val="7030A0"/>
              </a:buClr>
            </a:pPr>
            <a:endParaRPr lang="en-GB" sz="2000"/>
          </a:p>
        </p:txBody>
      </p:sp>
    </p:spTree>
    <p:extLst>
      <p:ext uri="{BB962C8B-B14F-4D97-AF65-F5344CB8AC3E}">
        <p14:creationId xmlns:p14="http://schemas.microsoft.com/office/powerpoint/2010/main" val="333135978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829BBE2-CD63-415D-B81A-873A41A84DBA}"/>
              </a:ext>
            </a:extLst>
          </p:cNvPr>
          <p:cNvSpPr>
            <a:spLocks noGrp="1"/>
          </p:cNvSpPr>
          <p:nvPr>
            <p:ph type="title"/>
          </p:nvPr>
        </p:nvSpPr>
        <p:spPr>
          <a:xfrm>
            <a:off x="4384039" y="365125"/>
            <a:ext cx="7164493" cy="1325563"/>
          </a:xfrm>
        </p:spPr>
        <p:txBody>
          <a:bodyPr>
            <a:normAutofit/>
          </a:bodyPr>
          <a:lstStyle/>
          <a:p>
            <a:r>
              <a:rPr lang="en-GB">
                <a:latin typeface="+mn-lt"/>
              </a:rPr>
              <a:t>Some important points</a:t>
            </a:r>
          </a:p>
        </p:txBody>
      </p:sp>
      <p:pic>
        <p:nvPicPr>
          <p:cNvPr id="5" name="Picture 4">
            <a:extLst>
              <a:ext uri="{FF2B5EF4-FFF2-40B4-BE49-F238E27FC236}">
                <a16:creationId xmlns:a16="http://schemas.microsoft.com/office/drawing/2014/main" xmlns="" id="{1342832B-6807-47CD-A860-D5259B16EC65}"/>
              </a:ext>
            </a:extLst>
          </p:cNvPr>
          <p:cNvPicPr>
            <a:picLocks noChangeAspect="1"/>
          </p:cNvPicPr>
          <p:nvPr/>
        </p:nvPicPr>
        <p:blipFill rotWithShape="1">
          <a:blip r:embed="rId2"/>
          <a:srcRect l="22607" r="21062" b="2"/>
          <a:stretch/>
        </p:blipFill>
        <p:spPr>
          <a:xfrm>
            <a:off x="480060" y="1718278"/>
            <a:ext cx="3425957" cy="3420962"/>
          </a:xfrm>
          <a:prstGeom prst="rect">
            <a:avLst/>
          </a:prstGeom>
        </p:spPr>
      </p:pic>
      <p:sp>
        <p:nvSpPr>
          <p:cNvPr id="3" name="Content Placeholder 2">
            <a:extLst>
              <a:ext uri="{FF2B5EF4-FFF2-40B4-BE49-F238E27FC236}">
                <a16:creationId xmlns:a16="http://schemas.microsoft.com/office/drawing/2014/main" xmlns="" id="{BA5CA823-9949-4D32-9511-E115A0B61731}"/>
              </a:ext>
            </a:extLst>
          </p:cNvPr>
          <p:cNvSpPr>
            <a:spLocks noGrp="1"/>
          </p:cNvSpPr>
          <p:nvPr>
            <p:ph idx="1"/>
          </p:nvPr>
        </p:nvSpPr>
        <p:spPr>
          <a:xfrm>
            <a:off x="4387515" y="2022601"/>
            <a:ext cx="7161017" cy="4154361"/>
          </a:xfrm>
        </p:spPr>
        <p:txBody>
          <a:bodyPr>
            <a:normAutofit/>
          </a:bodyPr>
          <a:lstStyle/>
          <a:p>
            <a:pPr marL="114300" indent="0">
              <a:buNone/>
            </a:pPr>
            <a:r>
              <a:rPr lang="en-GB" sz="1400" b="1"/>
              <a:t>The opposite of Mental Toughness is Mental Sensitivity… not Mental Weakness.</a:t>
            </a:r>
          </a:p>
          <a:p>
            <a:pPr marL="114300" indent="0">
              <a:buNone/>
            </a:pPr>
            <a:endParaRPr lang="en-GB" sz="1400"/>
          </a:p>
          <a:p>
            <a:pPr marL="114300" indent="0">
              <a:buNone/>
            </a:pPr>
            <a:r>
              <a:rPr lang="en-GB" sz="1400"/>
              <a:t>There are strengths and weaknesses at both ends of the scale.</a:t>
            </a:r>
          </a:p>
          <a:p>
            <a:pPr marL="114300" indent="0">
              <a:buNone/>
            </a:pPr>
            <a:endParaRPr lang="en-GB" sz="1400"/>
          </a:p>
          <a:p>
            <a:pPr marL="114300" indent="0">
              <a:buNone/>
            </a:pPr>
            <a:r>
              <a:rPr lang="en-GB" sz="1400" b="1"/>
              <a:t>True:</a:t>
            </a:r>
            <a:r>
              <a:rPr lang="en-GB" sz="1400"/>
              <a:t> Mentally Tough people, in general, achieve more than Mentally Sensitive people.</a:t>
            </a:r>
          </a:p>
          <a:p>
            <a:pPr marL="114300" indent="0">
              <a:buNone/>
            </a:pPr>
            <a:endParaRPr lang="en-GB" sz="1400"/>
          </a:p>
          <a:p>
            <a:pPr marL="114300" indent="0">
              <a:buNone/>
            </a:pPr>
            <a:r>
              <a:rPr lang="en-GB" sz="1400"/>
              <a:t>Mentally Sensitive people find it harder to deal with problems and issues.</a:t>
            </a:r>
          </a:p>
          <a:p>
            <a:pPr marL="114300" indent="0">
              <a:buNone/>
            </a:pPr>
            <a:endParaRPr lang="en-GB" sz="1400"/>
          </a:p>
          <a:p>
            <a:pPr marL="114300" indent="0">
              <a:buNone/>
            </a:pPr>
            <a:r>
              <a:rPr lang="en-GB" sz="1400" b="1"/>
              <a:t>Also True: </a:t>
            </a:r>
            <a:r>
              <a:rPr lang="en-GB" sz="1400"/>
              <a:t>Mentally Sensitive people can achieve and lead effective lives.</a:t>
            </a:r>
          </a:p>
          <a:p>
            <a:pPr marL="114300" indent="0">
              <a:buNone/>
            </a:pPr>
            <a:endParaRPr lang="en-GB" sz="1400"/>
          </a:p>
          <a:p>
            <a:pPr marL="114300" indent="0">
              <a:buNone/>
            </a:pPr>
            <a:r>
              <a:rPr lang="en-GB" sz="1400" b="1"/>
              <a:t>Also True: </a:t>
            </a:r>
            <a:r>
              <a:rPr lang="en-GB" sz="1400"/>
              <a:t>We can develop the capability of Mentally Sensitive people.</a:t>
            </a:r>
          </a:p>
          <a:p>
            <a:pPr marL="114300" indent="0">
              <a:buNone/>
            </a:pPr>
            <a:endParaRPr lang="en-GB" sz="1400"/>
          </a:p>
          <a:p>
            <a:pPr marL="114300" indent="0">
              <a:buNone/>
            </a:pPr>
            <a:r>
              <a:rPr lang="en-GB" sz="1400"/>
              <a:t>What is important is Self Awareness, Reflection and Purposeful Practice.</a:t>
            </a:r>
          </a:p>
          <a:p>
            <a:pPr marL="114300" indent="0">
              <a:buNone/>
            </a:pPr>
            <a:endParaRPr lang="en-GB" sz="1400"/>
          </a:p>
          <a:p>
            <a:pPr marL="114300" indent="0">
              <a:buNone/>
            </a:pPr>
            <a:endParaRPr lang="en-GB" sz="1400"/>
          </a:p>
        </p:txBody>
      </p:sp>
    </p:spTree>
    <p:extLst>
      <p:ext uri="{BB962C8B-B14F-4D97-AF65-F5344CB8AC3E}">
        <p14:creationId xmlns:p14="http://schemas.microsoft.com/office/powerpoint/2010/main" val="360776537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FE21981-771D-4A29-8D3A-D068BE54BF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67AE65EF-3682-42EB-A0C8-100DDF70A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93" y="0"/>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7" name="Rectangle 6">
            <a:extLst>
              <a:ext uri="{FF2B5EF4-FFF2-40B4-BE49-F238E27FC236}">
                <a16:creationId xmlns:a16="http://schemas.microsoft.com/office/drawing/2014/main" xmlns="" id="{E2817526-A337-4346-A256-82DDBB33985A}"/>
              </a:ext>
            </a:extLst>
          </p:cNvPr>
          <p:cNvSpPr/>
          <p:nvPr/>
        </p:nvSpPr>
        <p:spPr>
          <a:xfrm>
            <a:off x="182696" y="1039003"/>
            <a:ext cx="572791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i="0" u="none" strike="noStrike" kern="0" cap="none" spc="0" normalizeH="0" baseline="0" noProof="0" dirty="0">
                <a:ln>
                  <a:noFill/>
                </a:ln>
                <a:solidFill>
                  <a:prstClr val="white"/>
                </a:solidFill>
                <a:uLnTx/>
                <a:uFillTx/>
                <a:latin typeface="Avenir Next LT Pro"/>
                <a:ea typeface="+mj-ea"/>
                <a:cs typeface="+mj-cs"/>
              </a:rPr>
              <a:t>BUSINESS EVOLUTION</a:t>
            </a:r>
            <a:br>
              <a:rPr kumimoji="0" lang="en-GB" sz="4000" i="0" u="none" strike="noStrike" kern="0" cap="none" spc="0" normalizeH="0" baseline="0" noProof="0" dirty="0">
                <a:ln>
                  <a:noFill/>
                </a:ln>
                <a:solidFill>
                  <a:prstClr val="white"/>
                </a:solidFill>
                <a:uLnTx/>
                <a:uFillTx/>
                <a:latin typeface="Avenir Next LT Pro"/>
                <a:ea typeface="+mj-ea"/>
                <a:cs typeface="+mj-cs"/>
              </a:rPr>
            </a:br>
            <a:r>
              <a:rPr kumimoji="0" lang="en-GB" sz="4000" i="0" u="none" strike="noStrike" kern="0" cap="none" spc="-150" normalizeH="0" baseline="0" noProof="0" dirty="0">
                <a:ln>
                  <a:noFill/>
                </a:ln>
                <a:solidFill>
                  <a:srgbClr val="FFC000"/>
                </a:solidFill>
                <a:uLnTx/>
                <a:uFillTx/>
                <a:latin typeface="Avenir Next LT Pro"/>
                <a:ea typeface="+mj-ea"/>
                <a:cs typeface="+mj-cs"/>
              </a:rPr>
              <a:t>EMPOWERING PEOPLE</a:t>
            </a:r>
            <a:endParaRPr kumimoji="0" lang="ro-RO" sz="4000" i="0" u="none" strike="noStrike" kern="0" cap="none" spc="0" normalizeH="0" baseline="0" noProof="0" dirty="0">
              <a:ln>
                <a:noFill/>
              </a:ln>
              <a:solidFill>
                <a:srgbClr val="FFC000"/>
              </a:solidFill>
              <a:uLnTx/>
              <a:uFillTx/>
            </a:endParaRPr>
          </a:p>
        </p:txBody>
      </p:sp>
      <p:sp>
        <p:nvSpPr>
          <p:cNvPr id="8" name="Rectangle 7">
            <a:extLst>
              <a:ext uri="{FF2B5EF4-FFF2-40B4-BE49-F238E27FC236}">
                <a16:creationId xmlns:a16="http://schemas.microsoft.com/office/drawing/2014/main" xmlns="" id="{F1CC66DC-BCCE-462D-ACAB-F8E42F753F46}"/>
              </a:ext>
            </a:extLst>
          </p:cNvPr>
          <p:cNvSpPr/>
          <p:nvPr/>
        </p:nvSpPr>
        <p:spPr>
          <a:xfrm>
            <a:off x="246239" y="3211985"/>
            <a:ext cx="5570100" cy="2187074"/>
          </a:xfrm>
          <a:prstGeom prst="rect">
            <a:avLst/>
          </a:prstGeom>
        </p:spPr>
        <p:txBody>
          <a:bodyPr wrap="square">
            <a:spAutoFit/>
          </a:bodyPr>
          <a:lstStyle/>
          <a:p>
            <a:pPr lvl="0">
              <a:lnSpc>
                <a:spcPct val="110000"/>
              </a:lnSpc>
            </a:pPr>
            <a:endParaRPr lang="en-GB" dirty="0">
              <a:solidFill>
                <a:schemeClr val="bg1"/>
              </a:solidFill>
              <a:latin typeface="Avenir Next LT Pro"/>
            </a:endParaRPr>
          </a:p>
          <a:p>
            <a:pPr lvl="0">
              <a:lnSpc>
                <a:spcPct val="110000"/>
              </a:lnSpc>
            </a:pPr>
            <a:r>
              <a:rPr lang="en-GB" sz="3600" b="1" dirty="0">
                <a:solidFill>
                  <a:srgbClr val="FFC000"/>
                </a:solidFill>
                <a:latin typeface="Avenir Next LT Pro"/>
              </a:rPr>
              <a:t>How can we optimise the performance of our teams? </a:t>
            </a:r>
            <a:endParaRPr lang="en-GB" dirty="0">
              <a:solidFill>
                <a:srgbClr val="FFC000"/>
              </a:solidFill>
              <a:latin typeface="Avenir Next LT Pro"/>
            </a:endParaRPr>
          </a:p>
        </p:txBody>
      </p:sp>
      <p:pic>
        <p:nvPicPr>
          <p:cNvPr id="9" name="Picture 8">
            <a:extLst>
              <a:ext uri="{FF2B5EF4-FFF2-40B4-BE49-F238E27FC236}">
                <a16:creationId xmlns:a16="http://schemas.microsoft.com/office/drawing/2014/main" xmlns="" id="{F9DA1F9D-3B64-48AA-8728-37A2459D7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5451" y="4477452"/>
            <a:ext cx="1743853" cy="528916"/>
          </a:xfrm>
          <a:prstGeom prst="rect">
            <a:avLst/>
          </a:prstGeom>
        </p:spPr>
      </p:pic>
      <p:pic>
        <p:nvPicPr>
          <p:cNvPr id="11" name="Picture 10" descr="A close up of a sign&#10;&#10;Description automatically generated">
            <a:extLst>
              <a:ext uri="{FF2B5EF4-FFF2-40B4-BE49-F238E27FC236}">
                <a16:creationId xmlns:a16="http://schemas.microsoft.com/office/drawing/2014/main" xmlns="" id="{1A881C88-1B7A-40AC-85D4-01BDCCEF02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7661" y="5399575"/>
            <a:ext cx="1439432" cy="655439"/>
          </a:xfrm>
          <a:prstGeom prst="rect">
            <a:avLst/>
          </a:prstGeom>
        </p:spPr>
      </p:pic>
      <p:sp>
        <p:nvSpPr>
          <p:cNvPr id="12" name="Rectangle 11">
            <a:extLst>
              <a:ext uri="{FF2B5EF4-FFF2-40B4-BE49-F238E27FC236}">
                <a16:creationId xmlns:a16="http://schemas.microsoft.com/office/drawing/2014/main" xmlns="" id="{94964FC3-51AA-4095-B2C6-B4653329507F}"/>
              </a:ext>
            </a:extLst>
          </p:cNvPr>
          <p:cNvSpPr/>
          <p:nvPr/>
        </p:nvSpPr>
        <p:spPr>
          <a:xfrm>
            <a:off x="10282818" y="5170811"/>
            <a:ext cx="1921680" cy="307777"/>
          </a:xfrm>
          <a:prstGeom prst="rect">
            <a:avLst/>
          </a:prstGeom>
        </p:spPr>
        <p:txBody>
          <a:bodyPr wrap="none">
            <a:spAutoFit/>
          </a:bodyPr>
          <a:lstStyle/>
          <a:p>
            <a:pPr lvl="0"/>
            <a:r>
              <a:rPr lang="en-GB" sz="1400">
                <a:solidFill>
                  <a:srgbClr val="00B0F0"/>
                </a:solidFill>
                <a:latin typeface="Avenir Next LT Pro"/>
              </a:rPr>
              <a:t>CO-ORGANIZATOR:</a:t>
            </a:r>
            <a:endParaRPr lang="ro-RO" sz="1400" dirty="0">
              <a:solidFill>
                <a:srgbClr val="00B0F0"/>
              </a:solidFill>
              <a:latin typeface="Avenir Next LT Pro"/>
            </a:endParaRPr>
          </a:p>
        </p:txBody>
      </p:sp>
      <p:sp>
        <p:nvSpPr>
          <p:cNvPr id="13" name="Rectangle 12">
            <a:extLst>
              <a:ext uri="{FF2B5EF4-FFF2-40B4-BE49-F238E27FC236}">
                <a16:creationId xmlns:a16="http://schemas.microsoft.com/office/drawing/2014/main" xmlns="" id="{56939DAA-931F-4DDA-9571-B7C5BC6AA478}"/>
              </a:ext>
            </a:extLst>
          </p:cNvPr>
          <p:cNvSpPr/>
          <p:nvPr/>
        </p:nvSpPr>
        <p:spPr>
          <a:xfrm>
            <a:off x="10339697" y="4091107"/>
            <a:ext cx="1521507" cy="307777"/>
          </a:xfrm>
          <a:prstGeom prst="rect">
            <a:avLst/>
          </a:prstGeom>
        </p:spPr>
        <p:txBody>
          <a:bodyPr wrap="none">
            <a:spAutoFit/>
          </a:bodyPr>
          <a:lstStyle/>
          <a:p>
            <a:pPr lvl="0"/>
            <a:r>
              <a:rPr lang="en-GB" sz="1400">
                <a:solidFill>
                  <a:srgbClr val="00B0F0"/>
                </a:solidFill>
                <a:latin typeface="Avenir Next LT Pro"/>
              </a:rPr>
              <a:t>ORGANIZATOR:</a:t>
            </a:r>
            <a:endParaRPr lang="ro-RO" sz="1400" dirty="0">
              <a:solidFill>
                <a:srgbClr val="00B0F0"/>
              </a:solidFill>
              <a:latin typeface="Avenir Next LT Pro"/>
            </a:endParaRPr>
          </a:p>
        </p:txBody>
      </p:sp>
    </p:spTree>
    <p:extLst>
      <p:ext uri="{BB962C8B-B14F-4D97-AF65-F5344CB8AC3E}">
        <p14:creationId xmlns:p14="http://schemas.microsoft.com/office/powerpoint/2010/main" val="236707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B31D7976-34AE-4F16-944A-6A878BCD668E}"/>
              </a:ext>
            </a:extLst>
          </p:cNvPr>
          <p:cNvPicPr>
            <a:picLocks noChangeAspect="1"/>
          </p:cNvPicPr>
          <p:nvPr/>
        </p:nvPicPr>
        <p:blipFill rotWithShape="1">
          <a:blip r:embed="rId3"/>
          <a:srcRect l="20640" r="19473"/>
          <a:stretch/>
        </p:blipFill>
        <p:spPr>
          <a:xfrm>
            <a:off x="20" y="10"/>
            <a:ext cx="6176054" cy="6857990"/>
          </a:xfrm>
          <a:prstGeom prst="rect">
            <a:avLst/>
          </a:prstGeom>
        </p:spPr>
      </p:pic>
      <p:sp>
        <p:nvSpPr>
          <p:cNvPr id="20" name="Freeform: Shape 19">
            <a:extLst>
              <a:ext uri="{FF2B5EF4-FFF2-40B4-BE49-F238E27FC236}">
                <a16:creationId xmlns:a16="http://schemas.microsoft.com/office/drawing/2014/main" xmlns="" id="{33CBE267-1877-479F-82F0-E4BAA5BCE7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454423"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F2EA12E3-1C9E-43D7-ABCC-C16A6ED4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2883049"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712F119-C80D-4627-981D-3F03C0DFC1C8}"/>
              </a:ext>
            </a:extLst>
          </p:cNvPr>
          <p:cNvSpPr>
            <a:spLocks noGrp="1"/>
          </p:cNvSpPr>
          <p:nvPr>
            <p:ph type="title"/>
          </p:nvPr>
        </p:nvSpPr>
        <p:spPr>
          <a:xfrm>
            <a:off x="4314825" y="365125"/>
            <a:ext cx="7329488" cy="1325563"/>
          </a:xfrm>
        </p:spPr>
        <p:txBody>
          <a:bodyPr>
            <a:normAutofit/>
          </a:bodyPr>
          <a:lstStyle/>
          <a:p>
            <a:r>
              <a:rPr lang="en-US" dirty="0"/>
              <a:t> </a:t>
            </a:r>
            <a:r>
              <a:rPr lang="en-GB" sz="4000" dirty="0">
                <a:latin typeface="+mn-lt"/>
              </a:rPr>
              <a:t>The Benefits of Mental Toughness</a:t>
            </a:r>
          </a:p>
        </p:txBody>
      </p:sp>
      <p:sp>
        <p:nvSpPr>
          <p:cNvPr id="3" name="Content Placeholder 2">
            <a:extLst>
              <a:ext uri="{FF2B5EF4-FFF2-40B4-BE49-F238E27FC236}">
                <a16:creationId xmlns:a16="http://schemas.microsoft.com/office/drawing/2014/main" xmlns="" id="{977A7DA2-DC6F-4901-B19A-AD3C9C9BFC1D}"/>
              </a:ext>
            </a:extLst>
          </p:cNvPr>
          <p:cNvSpPr>
            <a:spLocks noGrp="1"/>
          </p:cNvSpPr>
          <p:nvPr>
            <p:ph idx="1"/>
          </p:nvPr>
        </p:nvSpPr>
        <p:spPr>
          <a:xfrm>
            <a:off x="5329238" y="1690689"/>
            <a:ext cx="6443662" cy="4695824"/>
          </a:xfrm>
        </p:spPr>
        <p:txBody>
          <a:bodyPr>
            <a:normAutofit fontScale="92500" lnSpcReduction="20000"/>
          </a:bodyPr>
          <a:lstStyle/>
          <a:p>
            <a:pPr marL="0" indent="0">
              <a:buNone/>
            </a:pPr>
            <a:r>
              <a:rPr lang="en-US" sz="1300" dirty="0"/>
              <a:t> </a:t>
            </a:r>
          </a:p>
          <a:p>
            <a:endParaRPr lang="en-US" sz="1300" dirty="0"/>
          </a:p>
          <a:p>
            <a:endParaRPr lang="en-US" sz="2000" dirty="0"/>
          </a:p>
          <a:p>
            <a:pPr>
              <a:buFont typeface="Wingdings" pitchFamily="2" charset="2"/>
              <a:buChar char="q"/>
            </a:pPr>
            <a:r>
              <a:rPr lang="en-GB" sz="2000" dirty="0"/>
              <a:t>Helps to understand something about people and organisations/groups which is fundamental to their performance and well-being. We can answer the “why …. ?” question.</a:t>
            </a:r>
            <a:br>
              <a:rPr lang="en-GB" sz="2000" dirty="0"/>
            </a:br>
            <a:endParaRPr lang="en-GB" sz="2000" dirty="0"/>
          </a:p>
          <a:p>
            <a:pPr>
              <a:buFont typeface="Wingdings" pitchFamily="2" charset="2"/>
              <a:buChar char="q"/>
            </a:pPr>
            <a:r>
              <a:rPr lang="en-GB" sz="2000" dirty="0"/>
              <a:t> It help to explain the link between culture and the individual</a:t>
            </a:r>
            <a:br>
              <a:rPr lang="en-GB" sz="2000" dirty="0"/>
            </a:br>
            <a:endParaRPr lang="en-GB" sz="2000" dirty="0"/>
          </a:p>
          <a:p>
            <a:pPr>
              <a:buFont typeface="Wingdings" pitchFamily="2" charset="2"/>
              <a:buChar char="q"/>
            </a:pPr>
            <a:r>
              <a:rPr lang="en-GB" sz="2000" dirty="0"/>
              <a:t> Ability to evaluate – reliably – what you are doing. Enables the “holy grail” of development – true evidence-based practice. </a:t>
            </a:r>
            <a:br>
              <a:rPr lang="en-GB" sz="2000" dirty="0"/>
            </a:br>
            <a:endParaRPr lang="en-GB" sz="2000" dirty="0"/>
          </a:p>
          <a:p>
            <a:pPr>
              <a:buFont typeface="Wingdings" pitchFamily="2" charset="2"/>
              <a:buChar char="q"/>
            </a:pPr>
            <a:r>
              <a:rPr lang="en-GB" sz="2000" dirty="0"/>
              <a:t> It is an enabler – which translates into personal success and greater impact as well as organisational success.</a:t>
            </a:r>
          </a:p>
          <a:p>
            <a:endParaRPr lang="en-US" sz="2000" dirty="0"/>
          </a:p>
          <a:p>
            <a:pPr marL="0" indent="0">
              <a:buNone/>
            </a:pPr>
            <a:r>
              <a:rPr lang="en-US" sz="2000" dirty="0"/>
              <a:t> </a:t>
            </a:r>
          </a:p>
          <a:p>
            <a:endParaRPr lang="en-US" sz="1300" dirty="0"/>
          </a:p>
          <a:p>
            <a:pPr marL="0" indent="0">
              <a:buNone/>
            </a:pPr>
            <a:endParaRPr lang="en-US" sz="1300" dirty="0"/>
          </a:p>
          <a:p>
            <a:endParaRPr lang="en-GB" sz="1300" dirty="0"/>
          </a:p>
        </p:txBody>
      </p:sp>
    </p:spTree>
    <p:extLst>
      <p:ext uri="{BB962C8B-B14F-4D97-AF65-F5344CB8AC3E}">
        <p14:creationId xmlns:p14="http://schemas.microsoft.com/office/powerpoint/2010/main" val="32887957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AE65EF-3682-42EB-A0C8-100DDF70A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87" y="0"/>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pic>
        <p:nvPicPr>
          <p:cNvPr id="4" name="Picture 3">
            <a:extLst>
              <a:ext uri="{FF2B5EF4-FFF2-40B4-BE49-F238E27FC236}">
                <a16:creationId xmlns:a16="http://schemas.microsoft.com/office/drawing/2014/main" xmlns="" id="{ED744C70-2AD8-474A-8E24-179A5D9E11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2354" y="2893273"/>
            <a:ext cx="2571217" cy="2271873"/>
          </a:xfrm>
          <a:custGeom>
            <a:avLst/>
            <a:gdLst/>
            <a:ahLst/>
            <a:cxnLst/>
            <a:rect l="l" t="t" r="r" b="b"/>
            <a:pathLst>
              <a:path w="4166726" h="3681631">
                <a:moveTo>
                  <a:pt x="1199629" y="0"/>
                </a:moveTo>
                <a:cubicBezTo>
                  <a:pt x="1199629" y="0"/>
                  <a:pt x="1199629" y="0"/>
                  <a:pt x="2967099" y="0"/>
                </a:cubicBezTo>
                <a:cubicBezTo>
                  <a:pt x="3077805" y="0"/>
                  <a:pt x="3184693" y="60854"/>
                  <a:pt x="3238137" y="159741"/>
                </a:cubicBezTo>
                <a:cubicBezTo>
                  <a:pt x="3238137" y="159741"/>
                  <a:pt x="3238137" y="159741"/>
                  <a:pt x="4123780" y="1684879"/>
                </a:cubicBezTo>
                <a:cubicBezTo>
                  <a:pt x="4181042" y="1779962"/>
                  <a:pt x="4181042" y="1901669"/>
                  <a:pt x="4123780" y="1996753"/>
                </a:cubicBezTo>
                <a:cubicBezTo>
                  <a:pt x="4123780" y="1996753"/>
                  <a:pt x="4123780" y="1996753"/>
                  <a:pt x="3238137" y="3521891"/>
                </a:cubicBezTo>
                <a:cubicBezTo>
                  <a:pt x="3184693" y="3620778"/>
                  <a:pt x="3077805" y="3681631"/>
                  <a:pt x="2967099" y="3681631"/>
                </a:cubicBezTo>
                <a:cubicBezTo>
                  <a:pt x="2967099" y="3681631"/>
                  <a:pt x="2967099" y="3681631"/>
                  <a:pt x="1199629" y="3681631"/>
                </a:cubicBezTo>
                <a:cubicBezTo>
                  <a:pt x="1085105" y="3681631"/>
                  <a:pt x="982035" y="3620778"/>
                  <a:pt x="924774" y="3521891"/>
                </a:cubicBezTo>
                <a:cubicBezTo>
                  <a:pt x="924774" y="3521891"/>
                  <a:pt x="924774" y="3521891"/>
                  <a:pt x="42947" y="1996753"/>
                </a:cubicBezTo>
                <a:cubicBezTo>
                  <a:pt x="-14315" y="1901669"/>
                  <a:pt x="-14315" y="1779962"/>
                  <a:pt x="42947" y="1684879"/>
                </a:cubicBezTo>
                <a:cubicBezTo>
                  <a:pt x="42947" y="1684879"/>
                  <a:pt x="42947" y="1684879"/>
                  <a:pt x="924774" y="159741"/>
                </a:cubicBezTo>
                <a:cubicBezTo>
                  <a:pt x="982035" y="60854"/>
                  <a:pt x="1085105" y="0"/>
                  <a:pt x="1199629" y="0"/>
                </a:cubicBezTo>
                <a:close/>
              </a:path>
            </a:pathLst>
          </a:custGeom>
          <a:ln w="158750">
            <a:solidFill>
              <a:schemeClr val="bg1"/>
            </a:solidFill>
          </a:ln>
        </p:spPr>
      </p:pic>
      <p:sp>
        <p:nvSpPr>
          <p:cNvPr id="7" name="Rectangle 6">
            <a:extLst>
              <a:ext uri="{FF2B5EF4-FFF2-40B4-BE49-F238E27FC236}">
                <a16:creationId xmlns:a16="http://schemas.microsoft.com/office/drawing/2014/main" xmlns="" id="{E2817526-A337-4346-A256-82DDBB33985A}"/>
              </a:ext>
            </a:extLst>
          </p:cNvPr>
          <p:cNvSpPr/>
          <p:nvPr/>
        </p:nvSpPr>
        <p:spPr>
          <a:xfrm>
            <a:off x="182696" y="1039003"/>
            <a:ext cx="572791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i="0" u="none" strike="noStrike" kern="0" cap="none" spc="0" normalizeH="0" baseline="0" noProof="0" dirty="0">
                <a:ln>
                  <a:noFill/>
                </a:ln>
                <a:solidFill>
                  <a:prstClr val="white"/>
                </a:solidFill>
                <a:uLnTx/>
                <a:uFillTx/>
                <a:latin typeface="Avenir Next LT Pro"/>
                <a:ea typeface="+mj-ea"/>
                <a:cs typeface="+mj-cs"/>
              </a:rPr>
              <a:t>BUSINESS EVOLUTION</a:t>
            </a:r>
            <a:br>
              <a:rPr kumimoji="0" lang="en-GB" sz="4000" i="0" u="none" strike="noStrike" kern="0" cap="none" spc="0" normalizeH="0" baseline="0" noProof="0" dirty="0">
                <a:ln>
                  <a:noFill/>
                </a:ln>
                <a:solidFill>
                  <a:prstClr val="white"/>
                </a:solidFill>
                <a:uLnTx/>
                <a:uFillTx/>
                <a:latin typeface="Avenir Next LT Pro"/>
                <a:ea typeface="+mj-ea"/>
                <a:cs typeface="+mj-cs"/>
              </a:rPr>
            </a:br>
            <a:r>
              <a:rPr kumimoji="0" lang="en-GB" sz="4000" i="0" u="none" strike="noStrike" kern="0" cap="none" spc="-150" normalizeH="0" baseline="0" noProof="0" dirty="0">
                <a:ln>
                  <a:noFill/>
                </a:ln>
                <a:solidFill>
                  <a:srgbClr val="FFC000"/>
                </a:solidFill>
                <a:uLnTx/>
                <a:uFillTx/>
                <a:latin typeface="Avenir Next LT Pro"/>
                <a:ea typeface="+mj-ea"/>
                <a:cs typeface="+mj-cs"/>
              </a:rPr>
              <a:t>EMPOWERING PEOPLE</a:t>
            </a:r>
            <a:endParaRPr kumimoji="0" lang="ro-RO" sz="4000" i="0" u="none" strike="noStrike" kern="0" cap="none" spc="0" normalizeH="0" baseline="0" noProof="0" dirty="0">
              <a:ln>
                <a:noFill/>
              </a:ln>
              <a:solidFill>
                <a:srgbClr val="FFC000"/>
              </a:solidFill>
              <a:uLnTx/>
              <a:uFillTx/>
            </a:endParaRPr>
          </a:p>
        </p:txBody>
      </p:sp>
      <p:sp>
        <p:nvSpPr>
          <p:cNvPr id="8" name="Rectangle 7">
            <a:extLst>
              <a:ext uri="{FF2B5EF4-FFF2-40B4-BE49-F238E27FC236}">
                <a16:creationId xmlns:a16="http://schemas.microsoft.com/office/drawing/2014/main" xmlns="" id="{F1CC66DC-BCCE-462D-ACAB-F8E42F753F46}"/>
              </a:ext>
            </a:extLst>
          </p:cNvPr>
          <p:cNvSpPr/>
          <p:nvPr/>
        </p:nvSpPr>
        <p:spPr>
          <a:xfrm>
            <a:off x="-12497" y="5060832"/>
            <a:ext cx="7585663" cy="1901483"/>
          </a:xfrm>
          <a:prstGeom prst="rect">
            <a:avLst/>
          </a:prstGeom>
        </p:spPr>
        <p:txBody>
          <a:bodyPr wrap="square">
            <a:spAutoFit/>
          </a:bodyPr>
          <a:lstStyle/>
          <a:p>
            <a:pPr lvl="0">
              <a:lnSpc>
                <a:spcPct val="110000"/>
              </a:lnSpc>
            </a:pPr>
            <a:endParaRPr lang="en-GB" dirty="0">
              <a:solidFill>
                <a:schemeClr val="bg1"/>
              </a:solidFill>
              <a:latin typeface="Avenir Next LT Pro"/>
            </a:endParaRPr>
          </a:p>
          <a:p>
            <a:pPr lvl="0">
              <a:lnSpc>
                <a:spcPct val="110000"/>
              </a:lnSpc>
            </a:pPr>
            <a:r>
              <a:rPr lang="en-GB" dirty="0">
                <a:solidFill>
                  <a:schemeClr val="bg1"/>
                </a:solidFill>
                <a:latin typeface="Avenir Next LT Pro"/>
              </a:rPr>
              <a:t>Webinar: </a:t>
            </a:r>
            <a:r>
              <a:rPr lang="en-GB" sz="3600" b="1" dirty="0">
                <a:solidFill>
                  <a:srgbClr val="FFC000"/>
                </a:solidFill>
                <a:latin typeface="Avenir Next LT Pro"/>
              </a:rPr>
              <a:t>Mental Toughness </a:t>
            </a:r>
          </a:p>
          <a:p>
            <a:pPr lvl="0">
              <a:lnSpc>
                <a:spcPct val="110000"/>
              </a:lnSpc>
            </a:pPr>
            <a:r>
              <a:rPr lang="en-GB" i="1" dirty="0">
                <a:solidFill>
                  <a:schemeClr val="bg1"/>
                </a:solidFill>
                <a:latin typeface="Avenir Next LT Pro"/>
              </a:rPr>
              <a:t>The Key to performance, </a:t>
            </a:r>
          </a:p>
          <a:p>
            <a:pPr lvl="0">
              <a:lnSpc>
                <a:spcPct val="110000"/>
              </a:lnSpc>
            </a:pPr>
            <a:r>
              <a:rPr lang="en-GB" i="1" dirty="0">
                <a:solidFill>
                  <a:schemeClr val="bg1"/>
                </a:solidFill>
                <a:latin typeface="Avenir Next LT Pro"/>
              </a:rPr>
              <a:t>wellbeing &amp; positive behaviour</a:t>
            </a:r>
          </a:p>
          <a:p>
            <a:pPr lvl="0">
              <a:lnSpc>
                <a:spcPct val="110000"/>
              </a:lnSpc>
            </a:pPr>
            <a:endParaRPr lang="en-GB" dirty="0">
              <a:solidFill>
                <a:srgbClr val="FFC000"/>
              </a:solidFill>
              <a:latin typeface="Avenir Next LT Pro"/>
            </a:endParaRPr>
          </a:p>
        </p:txBody>
      </p:sp>
      <p:pic>
        <p:nvPicPr>
          <p:cNvPr id="9" name="Picture 8">
            <a:extLst>
              <a:ext uri="{FF2B5EF4-FFF2-40B4-BE49-F238E27FC236}">
                <a16:creationId xmlns:a16="http://schemas.microsoft.com/office/drawing/2014/main" xmlns="" id="{F9DA1F9D-3B64-48AA-8728-37A2459D78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5451" y="4477452"/>
            <a:ext cx="1743853" cy="528916"/>
          </a:xfrm>
          <a:prstGeom prst="rect">
            <a:avLst/>
          </a:prstGeom>
        </p:spPr>
      </p:pic>
      <p:pic>
        <p:nvPicPr>
          <p:cNvPr id="11" name="Picture 10" descr="A close up of a sign&#10;&#10;Description automatically generated">
            <a:extLst>
              <a:ext uri="{FF2B5EF4-FFF2-40B4-BE49-F238E27FC236}">
                <a16:creationId xmlns:a16="http://schemas.microsoft.com/office/drawing/2014/main" xmlns="" id="{1A881C88-1B7A-40AC-85D4-01BDCCEF02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17661" y="5399575"/>
            <a:ext cx="1439432" cy="655439"/>
          </a:xfrm>
          <a:prstGeom prst="rect">
            <a:avLst/>
          </a:prstGeom>
        </p:spPr>
      </p:pic>
      <p:sp>
        <p:nvSpPr>
          <p:cNvPr id="12" name="Rectangle 11">
            <a:extLst>
              <a:ext uri="{FF2B5EF4-FFF2-40B4-BE49-F238E27FC236}">
                <a16:creationId xmlns:a16="http://schemas.microsoft.com/office/drawing/2014/main" xmlns="" id="{94964FC3-51AA-4095-B2C6-B4653329507F}"/>
              </a:ext>
            </a:extLst>
          </p:cNvPr>
          <p:cNvSpPr/>
          <p:nvPr/>
        </p:nvSpPr>
        <p:spPr>
          <a:xfrm>
            <a:off x="10282818" y="5170811"/>
            <a:ext cx="1921680" cy="307777"/>
          </a:xfrm>
          <a:prstGeom prst="rect">
            <a:avLst/>
          </a:prstGeom>
        </p:spPr>
        <p:txBody>
          <a:bodyPr wrap="none">
            <a:spAutoFit/>
          </a:bodyPr>
          <a:lstStyle/>
          <a:p>
            <a:pPr lvl="0"/>
            <a:r>
              <a:rPr lang="en-GB" sz="1400">
                <a:solidFill>
                  <a:srgbClr val="00B0F0"/>
                </a:solidFill>
                <a:latin typeface="Avenir Next LT Pro"/>
              </a:rPr>
              <a:t>CO-ORGANIZATOR:</a:t>
            </a:r>
            <a:endParaRPr lang="ro-RO" sz="1400" dirty="0">
              <a:solidFill>
                <a:srgbClr val="00B0F0"/>
              </a:solidFill>
              <a:latin typeface="Avenir Next LT Pro"/>
            </a:endParaRPr>
          </a:p>
        </p:txBody>
      </p:sp>
      <p:sp>
        <p:nvSpPr>
          <p:cNvPr id="13" name="Rectangle 12">
            <a:extLst>
              <a:ext uri="{FF2B5EF4-FFF2-40B4-BE49-F238E27FC236}">
                <a16:creationId xmlns:a16="http://schemas.microsoft.com/office/drawing/2014/main" xmlns="" id="{56939DAA-931F-4DDA-9571-B7C5BC6AA478}"/>
              </a:ext>
            </a:extLst>
          </p:cNvPr>
          <p:cNvSpPr/>
          <p:nvPr/>
        </p:nvSpPr>
        <p:spPr>
          <a:xfrm>
            <a:off x="10339697" y="4091107"/>
            <a:ext cx="1521507" cy="307777"/>
          </a:xfrm>
          <a:prstGeom prst="rect">
            <a:avLst/>
          </a:prstGeom>
        </p:spPr>
        <p:txBody>
          <a:bodyPr wrap="none">
            <a:spAutoFit/>
          </a:bodyPr>
          <a:lstStyle/>
          <a:p>
            <a:pPr lvl="0"/>
            <a:r>
              <a:rPr lang="en-GB" sz="1400">
                <a:solidFill>
                  <a:srgbClr val="00B0F0"/>
                </a:solidFill>
                <a:latin typeface="Avenir Next LT Pro"/>
              </a:rPr>
              <a:t>ORGANIZATOR:</a:t>
            </a:r>
            <a:endParaRPr lang="ro-RO" sz="1400" dirty="0">
              <a:solidFill>
                <a:srgbClr val="00B0F0"/>
              </a:solidFill>
              <a:latin typeface="Avenir Next LT Pro"/>
            </a:endParaRPr>
          </a:p>
        </p:txBody>
      </p:sp>
      <p:pic>
        <p:nvPicPr>
          <p:cNvPr id="3" name="Picture 2">
            <a:extLst>
              <a:ext uri="{FF2B5EF4-FFF2-40B4-BE49-F238E27FC236}">
                <a16:creationId xmlns:a16="http://schemas.microsoft.com/office/drawing/2014/main" xmlns="" id="{241BED20-1194-4DCC-8534-BA89C9D26995}"/>
              </a:ext>
            </a:extLst>
          </p:cNvPr>
          <p:cNvPicPr>
            <a:picLocks noChangeAspect="1"/>
          </p:cNvPicPr>
          <p:nvPr/>
        </p:nvPicPr>
        <p:blipFill>
          <a:blip r:embed="rId7"/>
          <a:stretch>
            <a:fillRect/>
          </a:stretch>
        </p:blipFill>
        <p:spPr>
          <a:xfrm>
            <a:off x="6096000" y="384050"/>
            <a:ext cx="3222853" cy="2873086"/>
          </a:xfrm>
          <a:prstGeom prst="rect">
            <a:avLst/>
          </a:prstGeom>
        </p:spPr>
      </p:pic>
    </p:spTree>
    <p:extLst>
      <p:ext uri="{BB962C8B-B14F-4D97-AF65-F5344CB8AC3E}">
        <p14:creationId xmlns:p14="http://schemas.microsoft.com/office/powerpoint/2010/main" val="163401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FE21981-771D-4A29-8D3A-D068BE54BF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67AE65EF-3682-42EB-A0C8-100DDF70A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93" y="0"/>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7" name="Rectangle 6">
            <a:extLst>
              <a:ext uri="{FF2B5EF4-FFF2-40B4-BE49-F238E27FC236}">
                <a16:creationId xmlns:a16="http://schemas.microsoft.com/office/drawing/2014/main" xmlns="" id="{E2817526-A337-4346-A256-82DDBB33985A}"/>
              </a:ext>
            </a:extLst>
          </p:cNvPr>
          <p:cNvSpPr/>
          <p:nvPr/>
        </p:nvSpPr>
        <p:spPr>
          <a:xfrm>
            <a:off x="182696" y="1039003"/>
            <a:ext cx="572791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i="0" u="none" strike="noStrike" kern="0" cap="none" spc="0" normalizeH="0" baseline="0" noProof="0" dirty="0">
                <a:ln>
                  <a:noFill/>
                </a:ln>
                <a:solidFill>
                  <a:prstClr val="white"/>
                </a:solidFill>
                <a:uLnTx/>
                <a:uFillTx/>
                <a:latin typeface="Avenir Next LT Pro"/>
                <a:ea typeface="+mj-ea"/>
                <a:cs typeface="+mj-cs"/>
              </a:rPr>
              <a:t>BUSINESS EVOLUTION</a:t>
            </a:r>
            <a:br>
              <a:rPr kumimoji="0" lang="en-GB" sz="4000" i="0" u="none" strike="noStrike" kern="0" cap="none" spc="0" normalizeH="0" baseline="0" noProof="0" dirty="0">
                <a:ln>
                  <a:noFill/>
                </a:ln>
                <a:solidFill>
                  <a:prstClr val="white"/>
                </a:solidFill>
                <a:uLnTx/>
                <a:uFillTx/>
                <a:latin typeface="Avenir Next LT Pro"/>
                <a:ea typeface="+mj-ea"/>
                <a:cs typeface="+mj-cs"/>
              </a:rPr>
            </a:br>
            <a:r>
              <a:rPr kumimoji="0" lang="en-GB" sz="4000" i="0" u="none" strike="noStrike" kern="0" cap="none" spc="-150" normalizeH="0" baseline="0" noProof="0" dirty="0">
                <a:ln>
                  <a:noFill/>
                </a:ln>
                <a:solidFill>
                  <a:srgbClr val="FFC000"/>
                </a:solidFill>
                <a:uLnTx/>
                <a:uFillTx/>
                <a:latin typeface="Avenir Next LT Pro"/>
                <a:ea typeface="+mj-ea"/>
                <a:cs typeface="+mj-cs"/>
              </a:rPr>
              <a:t>EMPOWERING PEOPLE</a:t>
            </a:r>
            <a:endParaRPr kumimoji="0" lang="ro-RO" sz="4000" i="0" u="none" strike="noStrike" kern="0" cap="none" spc="0" normalizeH="0" baseline="0" noProof="0" dirty="0">
              <a:ln>
                <a:noFill/>
              </a:ln>
              <a:solidFill>
                <a:srgbClr val="FFC000"/>
              </a:solidFill>
              <a:uLnTx/>
              <a:uFillTx/>
            </a:endParaRPr>
          </a:p>
        </p:txBody>
      </p:sp>
      <p:sp>
        <p:nvSpPr>
          <p:cNvPr id="8" name="Rectangle 7">
            <a:extLst>
              <a:ext uri="{FF2B5EF4-FFF2-40B4-BE49-F238E27FC236}">
                <a16:creationId xmlns:a16="http://schemas.microsoft.com/office/drawing/2014/main" xmlns="" id="{F1CC66DC-BCCE-462D-ACAB-F8E42F753F46}"/>
              </a:ext>
            </a:extLst>
          </p:cNvPr>
          <p:cNvSpPr/>
          <p:nvPr/>
        </p:nvSpPr>
        <p:spPr>
          <a:xfrm>
            <a:off x="246238" y="3211985"/>
            <a:ext cx="5727911" cy="1577676"/>
          </a:xfrm>
          <a:prstGeom prst="rect">
            <a:avLst/>
          </a:prstGeom>
        </p:spPr>
        <p:txBody>
          <a:bodyPr wrap="square">
            <a:spAutoFit/>
          </a:bodyPr>
          <a:lstStyle/>
          <a:p>
            <a:pPr lvl="0">
              <a:lnSpc>
                <a:spcPct val="110000"/>
              </a:lnSpc>
            </a:pPr>
            <a:endParaRPr lang="en-GB" dirty="0">
              <a:solidFill>
                <a:schemeClr val="bg1"/>
              </a:solidFill>
              <a:latin typeface="Avenir Next LT Pro"/>
            </a:endParaRPr>
          </a:p>
          <a:p>
            <a:pPr lvl="0">
              <a:lnSpc>
                <a:spcPct val="110000"/>
              </a:lnSpc>
            </a:pPr>
            <a:r>
              <a:rPr lang="it-IT" sz="3600" b="1" dirty="0">
                <a:solidFill>
                  <a:srgbClr val="FFC000"/>
                </a:solidFill>
                <a:latin typeface="Avenir Next LT Pro"/>
              </a:rPr>
              <a:t>How do </a:t>
            </a:r>
            <a:r>
              <a:rPr lang="it-IT" sz="3600" b="1" dirty="0" err="1">
                <a:solidFill>
                  <a:srgbClr val="FFC000"/>
                </a:solidFill>
                <a:latin typeface="Avenir Next LT Pro"/>
              </a:rPr>
              <a:t>we</a:t>
            </a:r>
            <a:r>
              <a:rPr lang="it-IT" sz="3600" b="1" dirty="0">
                <a:solidFill>
                  <a:srgbClr val="FFC000"/>
                </a:solidFill>
                <a:latin typeface="Avenir Next LT Pro"/>
              </a:rPr>
              <a:t> </a:t>
            </a:r>
            <a:r>
              <a:rPr lang="it-IT" sz="3600" b="1" dirty="0" err="1">
                <a:solidFill>
                  <a:srgbClr val="FFC000"/>
                </a:solidFill>
                <a:latin typeface="Avenir Next LT Pro"/>
              </a:rPr>
              <a:t>hire</a:t>
            </a:r>
            <a:r>
              <a:rPr lang="it-IT" sz="3600" b="1" dirty="0">
                <a:solidFill>
                  <a:srgbClr val="FFC000"/>
                </a:solidFill>
                <a:latin typeface="Avenir Next LT Pro"/>
              </a:rPr>
              <a:t> the right </a:t>
            </a:r>
            <a:r>
              <a:rPr lang="it-IT" sz="3600" b="1" dirty="0" err="1">
                <a:solidFill>
                  <a:srgbClr val="FFC000"/>
                </a:solidFill>
                <a:latin typeface="Avenir Next LT Pro"/>
              </a:rPr>
              <a:t>people</a:t>
            </a:r>
            <a:r>
              <a:rPr lang="it-IT" sz="3600" b="1" dirty="0">
                <a:solidFill>
                  <a:srgbClr val="FFC000"/>
                </a:solidFill>
                <a:latin typeface="Avenir Next LT Pro"/>
              </a:rPr>
              <a:t>? </a:t>
            </a:r>
            <a:endParaRPr lang="en-GB" dirty="0">
              <a:solidFill>
                <a:srgbClr val="FFC000"/>
              </a:solidFill>
              <a:latin typeface="Avenir Next LT Pro"/>
            </a:endParaRPr>
          </a:p>
        </p:txBody>
      </p:sp>
      <p:pic>
        <p:nvPicPr>
          <p:cNvPr id="9" name="Picture 8">
            <a:extLst>
              <a:ext uri="{FF2B5EF4-FFF2-40B4-BE49-F238E27FC236}">
                <a16:creationId xmlns:a16="http://schemas.microsoft.com/office/drawing/2014/main" xmlns="" id="{F9DA1F9D-3B64-48AA-8728-37A2459D7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5451" y="4477452"/>
            <a:ext cx="1743853" cy="528916"/>
          </a:xfrm>
          <a:prstGeom prst="rect">
            <a:avLst/>
          </a:prstGeom>
        </p:spPr>
      </p:pic>
      <p:pic>
        <p:nvPicPr>
          <p:cNvPr id="11" name="Picture 10" descr="A close up of a sign&#10;&#10;Description automatically generated">
            <a:extLst>
              <a:ext uri="{FF2B5EF4-FFF2-40B4-BE49-F238E27FC236}">
                <a16:creationId xmlns:a16="http://schemas.microsoft.com/office/drawing/2014/main" xmlns="" id="{1A881C88-1B7A-40AC-85D4-01BDCCEF02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7661" y="5399575"/>
            <a:ext cx="1439432" cy="655439"/>
          </a:xfrm>
          <a:prstGeom prst="rect">
            <a:avLst/>
          </a:prstGeom>
        </p:spPr>
      </p:pic>
      <p:sp>
        <p:nvSpPr>
          <p:cNvPr id="12" name="Rectangle 11">
            <a:extLst>
              <a:ext uri="{FF2B5EF4-FFF2-40B4-BE49-F238E27FC236}">
                <a16:creationId xmlns:a16="http://schemas.microsoft.com/office/drawing/2014/main" xmlns="" id="{94964FC3-51AA-4095-B2C6-B4653329507F}"/>
              </a:ext>
            </a:extLst>
          </p:cNvPr>
          <p:cNvSpPr/>
          <p:nvPr/>
        </p:nvSpPr>
        <p:spPr>
          <a:xfrm>
            <a:off x="10282818" y="5170811"/>
            <a:ext cx="1921680" cy="307777"/>
          </a:xfrm>
          <a:prstGeom prst="rect">
            <a:avLst/>
          </a:prstGeom>
        </p:spPr>
        <p:txBody>
          <a:bodyPr wrap="none">
            <a:spAutoFit/>
          </a:bodyPr>
          <a:lstStyle/>
          <a:p>
            <a:pPr lvl="0"/>
            <a:r>
              <a:rPr lang="en-GB" sz="1400">
                <a:solidFill>
                  <a:srgbClr val="00B0F0"/>
                </a:solidFill>
                <a:latin typeface="Avenir Next LT Pro"/>
              </a:rPr>
              <a:t>CO-ORGANIZATOR:</a:t>
            </a:r>
            <a:endParaRPr lang="ro-RO" sz="1400" dirty="0">
              <a:solidFill>
                <a:srgbClr val="00B0F0"/>
              </a:solidFill>
              <a:latin typeface="Avenir Next LT Pro"/>
            </a:endParaRPr>
          </a:p>
        </p:txBody>
      </p:sp>
      <p:sp>
        <p:nvSpPr>
          <p:cNvPr id="13" name="Rectangle 12">
            <a:extLst>
              <a:ext uri="{FF2B5EF4-FFF2-40B4-BE49-F238E27FC236}">
                <a16:creationId xmlns:a16="http://schemas.microsoft.com/office/drawing/2014/main" xmlns="" id="{56939DAA-931F-4DDA-9571-B7C5BC6AA478}"/>
              </a:ext>
            </a:extLst>
          </p:cNvPr>
          <p:cNvSpPr/>
          <p:nvPr/>
        </p:nvSpPr>
        <p:spPr>
          <a:xfrm>
            <a:off x="10339697" y="4091107"/>
            <a:ext cx="1521507" cy="307777"/>
          </a:xfrm>
          <a:prstGeom prst="rect">
            <a:avLst/>
          </a:prstGeom>
        </p:spPr>
        <p:txBody>
          <a:bodyPr wrap="none">
            <a:spAutoFit/>
          </a:bodyPr>
          <a:lstStyle/>
          <a:p>
            <a:pPr lvl="0"/>
            <a:r>
              <a:rPr lang="en-GB" sz="1400">
                <a:solidFill>
                  <a:srgbClr val="00B0F0"/>
                </a:solidFill>
                <a:latin typeface="Avenir Next LT Pro"/>
              </a:rPr>
              <a:t>ORGANIZATOR:</a:t>
            </a:r>
            <a:endParaRPr lang="ro-RO" sz="1400" dirty="0">
              <a:solidFill>
                <a:srgbClr val="00B0F0"/>
              </a:solidFill>
              <a:latin typeface="Avenir Next LT Pro"/>
            </a:endParaRPr>
          </a:p>
        </p:txBody>
      </p:sp>
    </p:spTree>
    <p:extLst>
      <p:ext uri="{BB962C8B-B14F-4D97-AF65-F5344CB8AC3E}">
        <p14:creationId xmlns:p14="http://schemas.microsoft.com/office/powerpoint/2010/main" val="224004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FE21981-771D-4A29-8D3A-D068BE54BF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67AE65EF-3682-42EB-A0C8-100DDF70A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93" y="0"/>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7" name="Rectangle 6">
            <a:extLst>
              <a:ext uri="{FF2B5EF4-FFF2-40B4-BE49-F238E27FC236}">
                <a16:creationId xmlns:a16="http://schemas.microsoft.com/office/drawing/2014/main" xmlns="" id="{E2817526-A337-4346-A256-82DDBB33985A}"/>
              </a:ext>
            </a:extLst>
          </p:cNvPr>
          <p:cNvSpPr/>
          <p:nvPr/>
        </p:nvSpPr>
        <p:spPr>
          <a:xfrm>
            <a:off x="182696" y="1039003"/>
            <a:ext cx="572791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i="0" u="none" strike="noStrike" kern="0" cap="none" spc="0" normalizeH="0" baseline="0" noProof="0" dirty="0">
                <a:ln>
                  <a:noFill/>
                </a:ln>
                <a:solidFill>
                  <a:prstClr val="white"/>
                </a:solidFill>
                <a:uLnTx/>
                <a:uFillTx/>
                <a:latin typeface="Avenir Next LT Pro"/>
                <a:ea typeface="+mj-ea"/>
                <a:cs typeface="+mj-cs"/>
              </a:rPr>
              <a:t>BUSINESS EVOLUTION</a:t>
            </a:r>
            <a:br>
              <a:rPr kumimoji="0" lang="en-GB" sz="4000" i="0" u="none" strike="noStrike" kern="0" cap="none" spc="0" normalizeH="0" baseline="0" noProof="0" dirty="0">
                <a:ln>
                  <a:noFill/>
                </a:ln>
                <a:solidFill>
                  <a:prstClr val="white"/>
                </a:solidFill>
                <a:uLnTx/>
                <a:uFillTx/>
                <a:latin typeface="Avenir Next LT Pro"/>
                <a:ea typeface="+mj-ea"/>
                <a:cs typeface="+mj-cs"/>
              </a:rPr>
            </a:br>
            <a:r>
              <a:rPr kumimoji="0" lang="en-GB" sz="4000" i="0" u="none" strike="noStrike" kern="0" cap="none" spc="-150" normalizeH="0" baseline="0" noProof="0" dirty="0">
                <a:ln>
                  <a:noFill/>
                </a:ln>
                <a:solidFill>
                  <a:srgbClr val="FFC000"/>
                </a:solidFill>
                <a:uLnTx/>
                <a:uFillTx/>
                <a:latin typeface="Avenir Next LT Pro"/>
                <a:ea typeface="+mj-ea"/>
                <a:cs typeface="+mj-cs"/>
              </a:rPr>
              <a:t>EMPOWERING PEOPLE</a:t>
            </a:r>
            <a:endParaRPr kumimoji="0" lang="ro-RO" sz="4000" i="0" u="none" strike="noStrike" kern="0" cap="none" spc="0" normalizeH="0" baseline="0" noProof="0" dirty="0">
              <a:ln>
                <a:noFill/>
              </a:ln>
              <a:solidFill>
                <a:srgbClr val="FFC000"/>
              </a:solidFill>
              <a:uLnTx/>
              <a:uFillTx/>
            </a:endParaRPr>
          </a:p>
        </p:txBody>
      </p:sp>
      <p:sp>
        <p:nvSpPr>
          <p:cNvPr id="8" name="Rectangle 7">
            <a:extLst>
              <a:ext uri="{FF2B5EF4-FFF2-40B4-BE49-F238E27FC236}">
                <a16:creationId xmlns:a16="http://schemas.microsoft.com/office/drawing/2014/main" xmlns="" id="{F1CC66DC-BCCE-462D-ACAB-F8E42F753F46}"/>
              </a:ext>
            </a:extLst>
          </p:cNvPr>
          <p:cNvSpPr/>
          <p:nvPr/>
        </p:nvSpPr>
        <p:spPr>
          <a:xfrm>
            <a:off x="246238" y="3211985"/>
            <a:ext cx="5727911" cy="2796471"/>
          </a:xfrm>
          <a:prstGeom prst="rect">
            <a:avLst/>
          </a:prstGeom>
        </p:spPr>
        <p:txBody>
          <a:bodyPr wrap="square">
            <a:spAutoFit/>
          </a:bodyPr>
          <a:lstStyle/>
          <a:p>
            <a:pPr lvl="0">
              <a:lnSpc>
                <a:spcPct val="110000"/>
              </a:lnSpc>
            </a:pPr>
            <a:endParaRPr lang="en-GB" dirty="0">
              <a:solidFill>
                <a:schemeClr val="bg1"/>
              </a:solidFill>
              <a:latin typeface="Avenir Next LT Pro"/>
            </a:endParaRPr>
          </a:p>
          <a:p>
            <a:pPr lvl="0">
              <a:lnSpc>
                <a:spcPct val="110000"/>
              </a:lnSpc>
            </a:pPr>
            <a:r>
              <a:rPr lang="en-GB" sz="3600" b="1" dirty="0">
                <a:solidFill>
                  <a:srgbClr val="FFC000"/>
                </a:solidFill>
                <a:latin typeface="Avenir Next LT Pro"/>
              </a:rPr>
              <a:t>What analyses the MTQ Plus and how can be used at organizational and individual level? </a:t>
            </a:r>
          </a:p>
        </p:txBody>
      </p:sp>
      <p:pic>
        <p:nvPicPr>
          <p:cNvPr id="9" name="Picture 8">
            <a:extLst>
              <a:ext uri="{FF2B5EF4-FFF2-40B4-BE49-F238E27FC236}">
                <a16:creationId xmlns:a16="http://schemas.microsoft.com/office/drawing/2014/main" xmlns="" id="{F9DA1F9D-3B64-48AA-8728-37A2459D7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5451" y="4477452"/>
            <a:ext cx="1743853" cy="528916"/>
          </a:xfrm>
          <a:prstGeom prst="rect">
            <a:avLst/>
          </a:prstGeom>
        </p:spPr>
      </p:pic>
      <p:pic>
        <p:nvPicPr>
          <p:cNvPr id="11" name="Picture 10" descr="A close up of a sign&#10;&#10;Description automatically generated">
            <a:extLst>
              <a:ext uri="{FF2B5EF4-FFF2-40B4-BE49-F238E27FC236}">
                <a16:creationId xmlns:a16="http://schemas.microsoft.com/office/drawing/2014/main" xmlns="" id="{1A881C88-1B7A-40AC-85D4-01BDCCEF02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7661" y="5399575"/>
            <a:ext cx="1439432" cy="655439"/>
          </a:xfrm>
          <a:prstGeom prst="rect">
            <a:avLst/>
          </a:prstGeom>
        </p:spPr>
      </p:pic>
      <p:sp>
        <p:nvSpPr>
          <p:cNvPr id="12" name="Rectangle 11">
            <a:extLst>
              <a:ext uri="{FF2B5EF4-FFF2-40B4-BE49-F238E27FC236}">
                <a16:creationId xmlns:a16="http://schemas.microsoft.com/office/drawing/2014/main" xmlns="" id="{94964FC3-51AA-4095-B2C6-B4653329507F}"/>
              </a:ext>
            </a:extLst>
          </p:cNvPr>
          <p:cNvSpPr/>
          <p:nvPr/>
        </p:nvSpPr>
        <p:spPr>
          <a:xfrm>
            <a:off x="10282818" y="5170811"/>
            <a:ext cx="1921680" cy="307777"/>
          </a:xfrm>
          <a:prstGeom prst="rect">
            <a:avLst/>
          </a:prstGeom>
        </p:spPr>
        <p:txBody>
          <a:bodyPr wrap="none">
            <a:spAutoFit/>
          </a:bodyPr>
          <a:lstStyle/>
          <a:p>
            <a:pPr lvl="0"/>
            <a:r>
              <a:rPr lang="en-GB" sz="1400">
                <a:solidFill>
                  <a:srgbClr val="00B0F0"/>
                </a:solidFill>
                <a:latin typeface="Avenir Next LT Pro"/>
              </a:rPr>
              <a:t>CO-ORGANIZATOR:</a:t>
            </a:r>
            <a:endParaRPr lang="ro-RO" sz="1400" dirty="0">
              <a:solidFill>
                <a:srgbClr val="00B0F0"/>
              </a:solidFill>
              <a:latin typeface="Avenir Next LT Pro"/>
            </a:endParaRPr>
          </a:p>
        </p:txBody>
      </p:sp>
      <p:sp>
        <p:nvSpPr>
          <p:cNvPr id="13" name="Rectangle 12">
            <a:extLst>
              <a:ext uri="{FF2B5EF4-FFF2-40B4-BE49-F238E27FC236}">
                <a16:creationId xmlns:a16="http://schemas.microsoft.com/office/drawing/2014/main" xmlns="" id="{56939DAA-931F-4DDA-9571-B7C5BC6AA478}"/>
              </a:ext>
            </a:extLst>
          </p:cNvPr>
          <p:cNvSpPr/>
          <p:nvPr/>
        </p:nvSpPr>
        <p:spPr>
          <a:xfrm>
            <a:off x="10339697" y="4091107"/>
            <a:ext cx="1521507" cy="307777"/>
          </a:xfrm>
          <a:prstGeom prst="rect">
            <a:avLst/>
          </a:prstGeom>
        </p:spPr>
        <p:txBody>
          <a:bodyPr wrap="none">
            <a:spAutoFit/>
          </a:bodyPr>
          <a:lstStyle/>
          <a:p>
            <a:pPr lvl="0"/>
            <a:r>
              <a:rPr lang="en-GB" sz="1400">
                <a:solidFill>
                  <a:srgbClr val="00B0F0"/>
                </a:solidFill>
                <a:latin typeface="Avenir Next LT Pro"/>
              </a:rPr>
              <a:t>ORGANIZATOR:</a:t>
            </a:r>
            <a:endParaRPr lang="ro-RO" sz="1400" dirty="0">
              <a:solidFill>
                <a:srgbClr val="00B0F0"/>
              </a:solidFill>
              <a:latin typeface="Avenir Next LT Pro"/>
            </a:endParaRPr>
          </a:p>
        </p:txBody>
      </p:sp>
    </p:spTree>
    <p:extLst>
      <p:ext uri="{BB962C8B-B14F-4D97-AF65-F5344CB8AC3E}">
        <p14:creationId xmlns:p14="http://schemas.microsoft.com/office/powerpoint/2010/main" val="18973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5709E94F-B57B-48A6-A20D-F6EC8A7883DF}"/>
              </a:ext>
            </a:extLst>
          </p:cNvPr>
          <p:cNvPicPr>
            <a:picLocks noChangeAspect="1"/>
          </p:cNvPicPr>
          <p:nvPr/>
        </p:nvPicPr>
        <p:blipFill rotWithShape="1">
          <a:blip r:embed="rId2"/>
          <a:srcRect l="14797" t="9091"/>
          <a:stretch/>
        </p:blipFill>
        <p:spPr>
          <a:xfrm>
            <a:off x="2562726" y="1"/>
            <a:ext cx="9629274" cy="6857999"/>
          </a:xfrm>
          <a:prstGeom prst="rect">
            <a:avLst/>
          </a:prstGeom>
        </p:spPr>
      </p:pic>
      <p:sp>
        <p:nvSpPr>
          <p:cNvPr id="25" name="Freeform: Shape 24">
            <a:extLst>
              <a:ext uri="{FF2B5EF4-FFF2-40B4-BE49-F238E27FC236}">
                <a16:creationId xmlns:a16="http://schemas.microsoft.com/office/drawing/2014/main" xmlns="" id="{D928DD85-BB99-450D-A702-2683E0296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xmlns="" id="{240E5BD2-4019-4012-A1AA-628900E65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88B6088-99F2-4691-81D5-693554DC8172}"/>
              </a:ext>
            </a:extLst>
          </p:cNvPr>
          <p:cNvSpPr>
            <a:spLocks noGrp="1"/>
          </p:cNvSpPr>
          <p:nvPr>
            <p:ph type="title"/>
          </p:nvPr>
        </p:nvSpPr>
        <p:spPr>
          <a:xfrm>
            <a:off x="300037" y="3428761"/>
            <a:ext cx="4926792" cy="2177215"/>
          </a:xfrm>
        </p:spPr>
        <p:txBody>
          <a:bodyPr vert="horz" lIns="91440" tIns="45720" rIns="91440" bIns="45720" rtlCol="0" anchor="t">
            <a:normAutofit/>
          </a:bodyPr>
          <a:lstStyle/>
          <a:p>
            <a:pPr defTabSz="914400"/>
            <a:r>
              <a:rPr lang="en-US" sz="4000" dirty="0">
                <a:latin typeface="+mn-lt"/>
              </a:rPr>
              <a:t>Assessing Mental Toughness</a:t>
            </a:r>
          </a:p>
        </p:txBody>
      </p:sp>
    </p:spTree>
    <p:extLst>
      <p:ext uri="{BB962C8B-B14F-4D97-AF65-F5344CB8AC3E}">
        <p14:creationId xmlns:p14="http://schemas.microsoft.com/office/powerpoint/2010/main" val="669588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352D33D-F203-431A-A545-DB0A8A0D3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DEC33493-8EA2-4BEB-9BF0-04EE8ADD1C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856556" cy="6858000"/>
          </a:xfrm>
          <a:custGeom>
            <a:avLst/>
            <a:gdLst>
              <a:gd name="connsiteX0" fmla="*/ 0 w 7856556"/>
              <a:gd name="connsiteY0" fmla="*/ 0 h 6858000"/>
              <a:gd name="connsiteX1" fmla="*/ 4680402 w 7856556"/>
              <a:gd name="connsiteY1" fmla="*/ 0 h 6858000"/>
              <a:gd name="connsiteX2" fmla="*/ 7856556 w 7856556"/>
              <a:gd name="connsiteY2" fmla="*/ 6858000 h 6858000"/>
              <a:gd name="connsiteX3" fmla="*/ 0 w 78565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56556" h="6858000">
                <a:moveTo>
                  <a:pt x="0" y="0"/>
                </a:moveTo>
                <a:lnTo>
                  <a:pt x="4680402" y="0"/>
                </a:lnTo>
                <a:lnTo>
                  <a:pt x="785655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171D13A1-4626-4D50-9DF7-71BB7B6B72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29" y="0"/>
            <a:ext cx="7393181" cy="6858000"/>
          </a:xfrm>
          <a:custGeom>
            <a:avLst/>
            <a:gdLst>
              <a:gd name="connsiteX0" fmla="*/ 0 w 7393181"/>
              <a:gd name="connsiteY0" fmla="*/ 0 h 6858000"/>
              <a:gd name="connsiteX1" fmla="*/ 4217027 w 7393181"/>
              <a:gd name="connsiteY1" fmla="*/ 0 h 6858000"/>
              <a:gd name="connsiteX2" fmla="*/ 7393181 w 7393181"/>
              <a:gd name="connsiteY2" fmla="*/ 6858000 h 6858000"/>
              <a:gd name="connsiteX3" fmla="*/ 0 w 73931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93181" h="6858000">
                <a:moveTo>
                  <a:pt x="0" y="0"/>
                </a:moveTo>
                <a:lnTo>
                  <a:pt x="4217027" y="0"/>
                </a:lnTo>
                <a:lnTo>
                  <a:pt x="7393181"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CE03837B-25F3-4BAF-B11D-303D07BF28B4}"/>
              </a:ext>
            </a:extLst>
          </p:cNvPr>
          <p:cNvSpPr>
            <a:spLocks noGrp="1"/>
          </p:cNvSpPr>
          <p:nvPr>
            <p:ph type="title"/>
          </p:nvPr>
        </p:nvSpPr>
        <p:spPr>
          <a:xfrm>
            <a:off x="142875" y="4606289"/>
            <a:ext cx="6286500" cy="1613536"/>
          </a:xfrm>
        </p:spPr>
        <p:txBody>
          <a:bodyPr>
            <a:normAutofit/>
          </a:bodyPr>
          <a:lstStyle/>
          <a:p>
            <a:r>
              <a:rPr lang="en-GB" sz="4000" dirty="0">
                <a:latin typeface="+mn-lt"/>
              </a:rPr>
              <a:t>Can we assess Mental Toughness?</a:t>
            </a:r>
          </a:p>
        </p:txBody>
      </p:sp>
      <p:sp>
        <p:nvSpPr>
          <p:cNvPr id="3" name="Content Placeholder 2">
            <a:extLst>
              <a:ext uri="{FF2B5EF4-FFF2-40B4-BE49-F238E27FC236}">
                <a16:creationId xmlns:a16="http://schemas.microsoft.com/office/drawing/2014/main" xmlns="" id="{92C68DC1-9A83-4F84-92ED-70E875143A56}"/>
              </a:ext>
            </a:extLst>
          </p:cNvPr>
          <p:cNvSpPr>
            <a:spLocks noGrp="1"/>
          </p:cNvSpPr>
          <p:nvPr>
            <p:ph idx="1"/>
          </p:nvPr>
        </p:nvSpPr>
        <p:spPr>
          <a:xfrm>
            <a:off x="255814" y="128260"/>
            <a:ext cx="4378234" cy="3768089"/>
          </a:xfrm>
        </p:spPr>
        <p:txBody>
          <a:bodyPr anchor="ctr">
            <a:normAutofit/>
          </a:bodyPr>
          <a:lstStyle/>
          <a:p>
            <a:pPr marL="114300" indent="0">
              <a:buClr>
                <a:schemeClr val="tx2"/>
              </a:buClr>
              <a:buNone/>
            </a:pPr>
            <a:r>
              <a:rPr lang="en-GB" sz="4000" dirty="0" err="1"/>
              <a:t>MTQPlus</a:t>
            </a:r>
            <a:r>
              <a:rPr lang="en-GB" sz="4000" dirty="0"/>
              <a:t>, MTQ48 and MTQ4Cs</a:t>
            </a:r>
          </a:p>
          <a:p>
            <a:pPr marL="114297" indent="0">
              <a:buClr>
                <a:schemeClr val="tx2"/>
              </a:buClr>
              <a:buNone/>
            </a:pPr>
            <a:endParaRPr lang="en-GB" sz="4000" dirty="0"/>
          </a:p>
          <a:p>
            <a:pPr marL="0" indent="0">
              <a:buClr>
                <a:schemeClr val="tx2"/>
              </a:buClr>
              <a:buNone/>
            </a:pPr>
            <a:endParaRPr lang="en-GB" sz="2000" b="1" dirty="0"/>
          </a:p>
        </p:txBody>
      </p:sp>
      <p:pic>
        <p:nvPicPr>
          <p:cNvPr id="5" name="Picture 4" descr="A screenshot of a cell phone&#10;&#10;Description automatically generated">
            <a:extLst>
              <a:ext uri="{FF2B5EF4-FFF2-40B4-BE49-F238E27FC236}">
                <a16:creationId xmlns:a16="http://schemas.microsoft.com/office/drawing/2014/main" xmlns="" id="{C908AB92-1904-4FA2-9C63-3526D263D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829" y="1548137"/>
            <a:ext cx="4288972" cy="2348212"/>
          </a:xfrm>
          <a:prstGeom prst="rect">
            <a:avLst/>
          </a:prstGeom>
        </p:spPr>
      </p:pic>
      <p:sp>
        <p:nvSpPr>
          <p:cNvPr id="7" name="TextBox 6">
            <a:extLst>
              <a:ext uri="{FF2B5EF4-FFF2-40B4-BE49-F238E27FC236}">
                <a16:creationId xmlns:a16="http://schemas.microsoft.com/office/drawing/2014/main" xmlns="" id="{442B08B4-AC0F-4E7D-883B-DB4F4EF08CD4}"/>
              </a:ext>
            </a:extLst>
          </p:cNvPr>
          <p:cNvSpPr txBox="1"/>
          <p:nvPr/>
        </p:nvSpPr>
        <p:spPr>
          <a:xfrm>
            <a:off x="983411" y="2348738"/>
            <a:ext cx="4718649" cy="1990288"/>
          </a:xfrm>
          <a:prstGeom prst="rect">
            <a:avLst/>
          </a:prstGeom>
          <a:noFill/>
        </p:spPr>
        <p:txBody>
          <a:bodyPr wrap="square" rtlCol="0">
            <a:spAutoFit/>
          </a:bodyPr>
          <a:lstStyle/>
          <a:p>
            <a:pPr marL="357188" lvl="0" indent="-357188">
              <a:lnSpc>
                <a:spcPct val="90000"/>
              </a:lnSpc>
              <a:spcBef>
                <a:spcPts val="1000"/>
              </a:spcBef>
              <a:buBlip>
                <a:blip r:embed="rId4"/>
              </a:buBlip>
            </a:pPr>
            <a:r>
              <a:rPr lang="en-GB" sz="2000" dirty="0"/>
              <a:t>Valid and reliable</a:t>
            </a:r>
          </a:p>
          <a:p>
            <a:pPr marL="357188" lvl="0" indent="-357188">
              <a:lnSpc>
                <a:spcPct val="90000"/>
              </a:lnSpc>
              <a:spcBef>
                <a:spcPts val="1000"/>
              </a:spcBef>
              <a:buBlip>
                <a:blip r:embed="rId4"/>
              </a:buBlip>
            </a:pPr>
            <a:r>
              <a:rPr lang="en-GB" sz="2000" dirty="0"/>
              <a:t>Normative</a:t>
            </a:r>
          </a:p>
          <a:p>
            <a:pPr marL="357188" lvl="0" indent="-357188">
              <a:lnSpc>
                <a:spcPct val="90000"/>
              </a:lnSpc>
              <a:spcBef>
                <a:spcPts val="1000"/>
              </a:spcBef>
              <a:buBlip>
                <a:blip r:embed="rId4"/>
              </a:buBlip>
            </a:pPr>
            <a:r>
              <a:rPr lang="en-GB" sz="2000" dirty="0"/>
              <a:t>Easy and fast to administer</a:t>
            </a:r>
          </a:p>
          <a:p>
            <a:pPr marL="357188" lvl="0" indent="-357188">
              <a:lnSpc>
                <a:spcPct val="90000"/>
              </a:lnSpc>
              <a:spcBef>
                <a:spcPts val="1000"/>
              </a:spcBef>
              <a:buBlip>
                <a:blip r:embed="rId4"/>
              </a:buBlip>
            </a:pPr>
            <a:r>
              <a:rPr lang="en-GB" sz="2000" dirty="0"/>
              <a:t>Range of reports</a:t>
            </a:r>
          </a:p>
          <a:p>
            <a:pPr marL="357188" lvl="0" indent="-357188">
              <a:lnSpc>
                <a:spcPct val="90000"/>
              </a:lnSpc>
              <a:spcBef>
                <a:spcPts val="1000"/>
              </a:spcBef>
              <a:buBlip>
                <a:blip r:embed="rId4"/>
              </a:buBlip>
            </a:pPr>
            <a:r>
              <a:rPr lang="en-GB" sz="2000" dirty="0"/>
              <a:t>Capability to measure difference</a:t>
            </a:r>
          </a:p>
        </p:txBody>
      </p:sp>
    </p:spTree>
    <p:extLst>
      <p:ext uri="{BB962C8B-B14F-4D97-AF65-F5344CB8AC3E}">
        <p14:creationId xmlns:p14="http://schemas.microsoft.com/office/powerpoint/2010/main" val="279540433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86DD9E3-9C52-4020-B948-DDE6DA4ED920}"/>
              </a:ext>
            </a:extLst>
          </p:cNvPr>
          <p:cNvSpPr>
            <a:spLocks noGrp="1"/>
          </p:cNvSpPr>
          <p:nvPr>
            <p:ph type="title"/>
          </p:nvPr>
        </p:nvSpPr>
        <p:spPr>
          <a:xfrm>
            <a:off x="643468" y="223342"/>
            <a:ext cx="3363974" cy="1607060"/>
          </a:xfrm>
          <a:noFill/>
          <a:ln w="19050">
            <a:solidFill>
              <a:schemeClr val="tx1"/>
            </a:solidFill>
          </a:ln>
        </p:spPr>
        <p:txBody>
          <a:bodyPr wrap="square" anchor="ctr">
            <a:normAutofit/>
          </a:bodyPr>
          <a:lstStyle/>
          <a:p>
            <a:pPr algn="ctr"/>
            <a:r>
              <a:rPr lang="en-GB" sz="4000" dirty="0">
                <a:latin typeface="+mn-lt"/>
              </a:rPr>
              <a:t>Digging deeper - </a:t>
            </a:r>
            <a:r>
              <a:rPr lang="en-GB" sz="4000" dirty="0" err="1">
                <a:latin typeface="+mn-lt"/>
              </a:rPr>
              <a:t>MTQPlus</a:t>
            </a:r>
            <a:endParaRPr lang="en-GB" sz="4000" dirty="0">
              <a:latin typeface="+mn-lt"/>
            </a:endParaRPr>
          </a:p>
        </p:txBody>
      </p:sp>
      <p:sp>
        <p:nvSpPr>
          <p:cNvPr id="3" name="Content Placeholder 2">
            <a:extLst>
              <a:ext uri="{FF2B5EF4-FFF2-40B4-BE49-F238E27FC236}">
                <a16:creationId xmlns:a16="http://schemas.microsoft.com/office/drawing/2014/main" xmlns="" id="{B9B04742-5D0A-4065-98F5-DB50001BCB99}"/>
              </a:ext>
            </a:extLst>
          </p:cNvPr>
          <p:cNvSpPr>
            <a:spLocks noGrp="1"/>
          </p:cNvSpPr>
          <p:nvPr>
            <p:ph idx="1"/>
          </p:nvPr>
        </p:nvSpPr>
        <p:spPr>
          <a:xfrm>
            <a:off x="643468" y="2638043"/>
            <a:ext cx="3363974" cy="3415623"/>
          </a:xfrm>
        </p:spPr>
        <p:txBody>
          <a:bodyPr>
            <a:normAutofit/>
          </a:bodyPr>
          <a:lstStyle/>
          <a:p>
            <a:pPr marL="114300" indent="0">
              <a:buNone/>
            </a:pPr>
            <a:r>
              <a:rPr lang="en-GB" sz="2000" dirty="0"/>
              <a:t>The overall score and the 4Cs scores might suggest that this individual is about the “norm”.</a:t>
            </a:r>
          </a:p>
          <a:p>
            <a:pPr marL="114300" indent="0">
              <a:buNone/>
            </a:pPr>
            <a:endParaRPr lang="en-GB" sz="2000" dirty="0"/>
          </a:p>
          <a:p>
            <a:pPr marL="114300" indent="0">
              <a:buNone/>
            </a:pPr>
            <a:r>
              <a:rPr lang="en-GB" sz="2000" dirty="0"/>
              <a:t>In fact there is a great deal of detail there which points to where development can take place.</a:t>
            </a:r>
          </a:p>
          <a:p>
            <a:endParaRPr lang="en-GB" sz="2000" dirty="0"/>
          </a:p>
        </p:txBody>
      </p:sp>
      <p:pic>
        <p:nvPicPr>
          <p:cNvPr id="4" name="Picture 3">
            <a:extLst>
              <a:ext uri="{FF2B5EF4-FFF2-40B4-BE49-F238E27FC236}">
                <a16:creationId xmlns:a16="http://schemas.microsoft.com/office/drawing/2014/main" xmlns="" id="{5D1B8CF9-DC1A-4AA9-BFF3-2F04FEDBF87A}"/>
              </a:ext>
            </a:extLst>
          </p:cNvPr>
          <p:cNvPicPr>
            <a:picLocks noChangeAspect="1"/>
          </p:cNvPicPr>
          <p:nvPr/>
        </p:nvPicPr>
        <p:blipFill rotWithShape="1">
          <a:blip r:embed="rId2">
            <a:extLst>
              <a:ext uri="{28A0092B-C50C-407E-A947-70E740481C1C}">
                <a14:useLocalDpi xmlns:a14="http://schemas.microsoft.com/office/drawing/2010/main" val="0"/>
              </a:ext>
            </a:extLst>
          </a:blip>
          <a:srcRect t="1735" r="3" b="2780"/>
          <a:stretch/>
        </p:blipFill>
        <p:spPr>
          <a:xfrm>
            <a:off x="5774363" y="643467"/>
            <a:ext cx="5297569" cy="5410199"/>
          </a:xfrm>
          <a:prstGeom prst="rect">
            <a:avLst/>
          </a:prstGeom>
        </p:spPr>
      </p:pic>
    </p:spTree>
    <p:extLst>
      <p:ext uri="{BB962C8B-B14F-4D97-AF65-F5344CB8AC3E}">
        <p14:creationId xmlns:p14="http://schemas.microsoft.com/office/powerpoint/2010/main" val="408100193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6"/>
          <p:cNvSpPr txBox="1">
            <a:spLocks noChangeArrowheads="1"/>
          </p:cNvSpPr>
          <p:nvPr/>
        </p:nvSpPr>
        <p:spPr bwMode="auto">
          <a:xfrm>
            <a:off x="2175805" y="1443784"/>
            <a:ext cx="14948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chemeClr val="accent2"/>
                </a:solidFill>
                <a:latin typeface="Arial" charset="0"/>
              </a:defRPr>
            </a:lvl1pPr>
            <a:lvl2pPr marL="742950" indent="-285750" eaLnBrk="0" hangingPunct="0">
              <a:defRPr sz="4800" b="1">
                <a:solidFill>
                  <a:schemeClr val="accent2"/>
                </a:solidFill>
                <a:latin typeface="Arial" charset="0"/>
              </a:defRPr>
            </a:lvl2pPr>
            <a:lvl3pPr marL="1143000" indent="-228600" eaLnBrk="0" hangingPunct="0">
              <a:defRPr sz="4800" b="1">
                <a:solidFill>
                  <a:schemeClr val="accent2"/>
                </a:solidFill>
                <a:latin typeface="Arial" charset="0"/>
              </a:defRPr>
            </a:lvl3pPr>
            <a:lvl4pPr marL="1600200" indent="-228600" eaLnBrk="0" hangingPunct="0">
              <a:defRPr sz="4800" b="1">
                <a:solidFill>
                  <a:schemeClr val="accent2"/>
                </a:solidFill>
                <a:latin typeface="Arial" charset="0"/>
              </a:defRPr>
            </a:lvl4pPr>
            <a:lvl5pPr marL="2057400" indent="-228600" eaLnBrk="0" hangingPunct="0">
              <a:defRPr sz="4800" b="1">
                <a:solidFill>
                  <a:schemeClr val="accent2"/>
                </a:solidFill>
                <a:latin typeface="Arial" charset="0"/>
              </a:defRPr>
            </a:lvl5pPr>
            <a:lvl6pPr marL="2514600" indent="-228600" algn="ctr" eaLnBrk="0" fontAlgn="base" hangingPunct="0">
              <a:spcBef>
                <a:spcPct val="0"/>
              </a:spcBef>
              <a:spcAft>
                <a:spcPct val="0"/>
              </a:spcAft>
              <a:defRPr sz="4800" b="1">
                <a:solidFill>
                  <a:schemeClr val="accent2"/>
                </a:solidFill>
                <a:latin typeface="Arial" charset="0"/>
              </a:defRPr>
            </a:lvl6pPr>
            <a:lvl7pPr marL="2971800" indent="-228600" algn="ctr" eaLnBrk="0" fontAlgn="base" hangingPunct="0">
              <a:spcBef>
                <a:spcPct val="0"/>
              </a:spcBef>
              <a:spcAft>
                <a:spcPct val="0"/>
              </a:spcAft>
              <a:defRPr sz="4800" b="1">
                <a:solidFill>
                  <a:schemeClr val="accent2"/>
                </a:solidFill>
                <a:latin typeface="Arial" charset="0"/>
              </a:defRPr>
            </a:lvl7pPr>
            <a:lvl8pPr marL="3429000" indent="-228600" algn="ctr" eaLnBrk="0" fontAlgn="base" hangingPunct="0">
              <a:spcBef>
                <a:spcPct val="0"/>
              </a:spcBef>
              <a:spcAft>
                <a:spcPct val="0"/>
              </a:spcAft>
              <a:defRPr sz="4800" b="1">
                <a:solidFill>
                  <a:schemeClr val="accent2"/>
                </a:solidFill>
                <a:latin typeface="Arial" charset="0"/>
              </a:defRPr>
            </a:lvl8pPr>
            <a:lvl9pPr marL="3886200" indent="-228600" algn="ctr" eaLnBrk="0" fontAlgn="base" hangingPunct="0">
              <a:spcBef>
                <a:spcPct val="0"/>
              </a:spcBef>
              <a:spcAft>
                <a:spcPct val="0"/>
              </a:spcAft>
              <a:defRPr sz="4800" b="1">
                <a:solidFill>
                  <a:schemeClr val="accent2"/>
                </a:solidFill>
                <a:latin typeface="Arial" charset="0"/>
              </a:defRPr>
            </a:lvl9pPr>
          </a:lstStyle>
          <a:p>
            <a:pPr algn="l">
              <a:spcBef>
                <a:spcPct val="50000"/>
              </a:spcBef>
            </a:pPr>
            <a:r>
              <a:rPr lang="en-GB" altLang="en-US" sz="2200" dirty="0">
                <a:solidFill>
                  <a:srgbClr val="CC0000"/>
                </a:solidFill>
                <a:latin typeface="Calibri" pitchFamily="34" charset="0"/>
              </a:rPr>
              <a:t>Reliability</a:t>
            </a:r>
            <a:endParaRPr lang="en-GB" altLang="en-US" sz="1800" b="0" dirty="0">
              <a:solidFill>
                <a:schemeClr val="tx1"/>
              </a:solidFill>
              <a:latin typeface="Calibri" pitchFamily="34" charset="0"/>
            </a:endParaRPr>
          </a:p>
        </p:txBody>
      </p:sp>
      <p:sp>
        <p:nvSpPr>
          <p:cNvPr id="1029" name="Text Box 8"/>
          <p:cNvSpPr txBox="1">
            <a:spLocks noChangeArrowheads="1"/>
          </p:cNvSpPr>
          <p:nvPr/>
        </p:nvSpPr>
        <p:spPr bwMode="auto">
          <a:xfrm>
            <a:off x="789076" y="510738"/>
            <a:ext cx="67762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chemeClr val="accent2"/>
                </a:solidFill>
                <a:latin typeface="Arial" charset="0"/>
              </a:defRPr>
            </a:lvl1pPr>
            <a:lvl2pPr marL="742950" indent="-285750" eaLnBrk="0" hangingPunct="0">
              <a:defRPr sz="4800" b="1">
                <a:solidFill>
                  <a:schemeClr val="accent2"/>
                </a:solidFill>
                <a:latin typeface="Arial" charset="0"/>
              </a:defRPr>
            </a:lvl2pPr>
            <a:lvl3pPr marL="1143000" indent="-228600" eaLnBrk="0" hangingPunct="0">
              <a:defRPr sz="4800" b="1">
                <a:solidFill>
                  <a:schemeClr val="accent2"/>
                </a:solidFill>
                <a:latin typeface="Arial" charset="0"/>
              </a:defRPr>
            </a:lvl3pPr>
            <a:lvl4pPr marL="1600200" indent="-228600" eaLnBrk="0" hangingPunct="0">
              <a:defRPr sz="4800" b="1">
                <a:solidFill>
                  <a:schemeClr val="accent2"/>
                </a:solidFill>
                <a:latin typeface="Arial" charset="0"/>
              </a:defRPr>
            </a:lvl4pPr>
            <a:lvl5pPr marL="2057400" indent="-228600" eaLnBrk="0" hangingPunct="0">
              <a:defRPr sz="4800" b="1">
                <a:solidFill>
                  <a:schemeClr val="accent2"/>
                </a:solidFill>
                <a:latin typeface="Arial" charset="0"/>
              </a:defRPr>
            </a:lvl5pPr>
            <a:lvl6pPr marL="2514600" indent="-228600" algn="ctr" eaLnBrk="0" fontAlgn="base" hangingPunct="0">
              <a:spcBef>
                <a:spcPct val="0"/>
              </a:spcBef>
              <a:spcAft>
                <a:spcPct val="0"/>
              </a:spcAft>
              <a:defRPr sz="4800" b="1">
                <a:solidFill>
                  <a:schemeClr val="accent2"/>
                </a:solidFill>
                <a:latin typeface="Arial" charset="0"/>
              </a:defRPr>
            </a:lvl6pPr>
            <a:lvl7pPr marL="2971800" indent="-228600" algn="ctr" eaLnBrk="0" fontAlgn="base" hangingPunct="0">
              <a:spcBef>
                <a:spcPct val="0"/>
              </a:spcBef>
              <a:spcAft>
                <a:spcPct val="0"/>
              </a:spcAft>
              <a:defRPr sz="4800" b="1">
                <a:solidFill>
                  <a:schemeClr val="accent2"/>
                </a:solidFill>
                <a:latin typeface="Arial" charset="0"/>
              </a:defRPr>
            </a:lvl7pPr>
            <a:lvl8pPr marL="3429000" indent="-228600" algn="ctr" eaLnBrk="0" fontAlgn="base" hangingPunct="0">
              <a:spcBef>
                <a:spcPct val="0"/>
              </a:spcBef>
              <a:spcAft>
                <a:spcPct val="0"/>
              </a:spcAft>
              <a:defRPr sz="4800" b="1">
                <a:solidFill>
                  <a:schemeClr val="accent2"/>
                </a:solidFill>
                <a:latin typeface="Arial" charset="0"/>
              </a:defRPr>
            </a:lvl8pPr>
            <a:lvl9pPr marL="3886200" indent="-228600" algn="ctr" eaLnBrk="0" fontAlgn="base" hangingPunct="0">
              <a:spcBef>
                <a:spcPct val="0"/>
              </a:spcBef>
              <a:spcAft>
                <a:spcPct val="0"/>
              </a:spcAft>
              <a:defRPr sz="4800" b="1">
                <a:solidFill>
                  <a:schemeClr val="accent2"/>
                </a:solidFill>
                <a:latin typeface="Arial" charset="0"/>
              </a:defRPr>
            </a:lvl9pPr>
          </a:lstStyle>
          <a:p>
            <a:pPr algn="l" eaLnBrk="1" hangingPunct="1"/>
            <a:r>
              <a:rPr lang="en-GB" altLang="en-US" sz="3600" dirty="0">
                <a:solidFill>
                  <a:srgbClr val="E49E28"/>
                </a:solidFill>
                <a:latin typeface="+mj-lt"/>
              </a:rPr>
              <a:t>Validity &amp; Reliability</a:t>
            </a:r>
          </a:p>
        </p:txBody>
      </p:sp>
      <p:graphicFrame>
        <p:nvGraphicFramePr>
          <p:cNvPr id="3" name="Table 2">
            <a:extLst>
              <a:ext uri="{FF2B5EF4-FFF2-40B4-BE49-F238E27FC236}">
                <a16:creationId xmlns:a16="http://schemas.microsoft.com/office/drawing/2014/main" xmlns="" id="{8AFB5470-4D50-4420-B699-7D7449937608}"/>
              </a:ext>
            </a:extLst>
          </p:cNvPr>
          <p:cNvGraphicFramePr>
            <a:graphicFrameLocks noGrp="1"/>
          </p:cNvGraphicFramePr>
          <p:nvPr/>
        </p:nvGraphicFramePr>
        <p:xfrm>
          <a:off x="5376614" y="1953304"/>
          <a:ext cx="3061992" cy="3134360"/>
        </p:xfrm>
        <a:graphic>
          <a:graphicData uri="http://schemas.openxmlformats.org/drawingml/2006/table">
            <a:tbl>
              <a:tblPr firstRow="1" bandRow="1">
                <a:tableStyleId>{5C22544A-7EE6-4342-B048-85BDC9FD1C3A}</a:tableStyleId>
              </a:tblPr>
              <a:tblGrid>
                <a:gridCol w="1893095">
                  <a:extLst>
                    <a:ext uri="{9D8B030D-6E8A-4147-A177-3AD203B41FA5}">
                      <a16:colId xmlns:a16="http://schemas.microsoft.com/office/drawing/2014/main" xmlns="" val="2000755853"/>
                    </a:ext>
                  </a:extLst>
                </a:gridCol>
                <a:gridCol w="1168897">
                  <a:extLst>
                    <a:ext uri="{9D8B030D-6E8A-4147-A177-3AD203B41FA5}">
                      <a16:colId xmlns:a16="http://schemas.microsoft.com/office/drawing/2014/main" xmlns="" val="1920324437"/>
                    </a:ext>
                  </a:extLst>
                </a:gridCol>
              </a:tblGrid>
              <a:tr h="370840">
                <a:tc gridSpan="2">
                  <a:txBody>
                    <a:bodyPr/>
                    <a:lstStyle/>
                    <a:p>
                      <a:r>
                        <a:rPr lang="en-GB" dirty="0">
                          <a:latin typeface="+mj-lt"/>
                        </a:rPr>
                        <a:t>MTQ48                          Cronbach </a:t>
                      </a:r>
                      <a:r>
                        <a:rPr lang="en-GB" sz="1800" b="1" dirty="0">
                          <a:effectLst/>
                          <a:latin typeface="Calibri Light" panose="020F0302020204030204" pitchFamily="34" charset="0"/>
                          <a:ea typeface="Calibri" panose="020F0502020204030204" pitchFamily="34" charset="0"/>
                        </a:rPr>
                        <a:t>α</a:t>
                      </a:r>
                      <a:endParaRPr lang="en-GB" dirty="0">
                        <a:latin typeface="+mj-lt"/>
                      </a:endParaRPr>
                    </a:p>
                  </a:txBody>
                  <a:tcPr>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dirty="0"/>
                    </a:p>
                  </a:txBody>
                  <a:tcPr/>
                </a:tc>
                <a:extLst>
                  <a:ext uri="{0D108BD9-81ED-4DB2-BD59-A6C34878D82A}">
                    <a16:rowId xmlns:a16="http://schemas.microsoft.com/office/drawing/2014/main" xmlns="" val="171188195"/>
                  </a:ext>
                </a:extLst>
              </a:tr>
              <a:tr h="370840">
                <a:tc>
                  <a:txBody>
                    <a:bodyPr/>
                    <a:lstStyle/>
                    <a:p>
                      <a:r>
                        <a:rPr lang="en-GB" b="1" dirty="0">
                          <a:solidFill>
                            <a:schemeClr val="tx2">
                              <a:lumMod val="75000"/>
                            </a:schemeClr>
                          </a:solidFill>
                          <a:latin typeface="+mj-lt"/>
                        </a:rPr>
                        <a:t>Overall Mental Toughness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2">
                              <a:lumMod val="75000"/>
                            </a:schemeClr>
                          </a:solidFill>
                          <a:latin typeface="+mn-lt"/>
                        </a:rPr>
                        <a:t>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2105578"/>
                  </a:ext>
                </a:extLst>
              </a:tr>
              <a:tr h="370840">
                <a:tc>
                  <a:txBody>
                    <a:bodyPr/>
                    <a:lstStyle/>
                    <a:p>
                      <a:r>
                        <a:rPr lang="en-GB" dirty="0">
                          <a:solidFill>
                            <a:schemeClr val="tx2">
                              <a:lumMod val="75000"/>
                            </a:schemeClr>
                          </a:solidFill>
                          <a:latin typeface="+mj-lt"/>
                        </a:rPr>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solidFill>
                            <a:schemeClr val="tx2">
                              <a:lumMod val="75000"/>
                            </a:schemeClr>
                          </a:solidFill>
                          <a:latin typeface="+mn-lt"/>
                        </a:rPr>
                        <a:t>0.73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09762357"/>
                  </a:ext>
                </a:extLst>
              </a:tr>
              <a:tr h="370840">
                <a:tc>
                  <a:txBody>
                    <a:bodyPr/>
                    <a:lstStyle/>
                    <a:p>
                      <a:r>
                        <a:rPr lang="en-GB" dirty="0">
                          <a:solidFill>
                            <a:schemeClr val="tx2">
                              <a:lumMod val="75000"/>
                            </a:schemeClr>
                          </a:solidFill>
                          <a:latin typeface="+mj-lt"/>
                        </a:rPr>
                        <a:t>Commitment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r>
                        <a:rPr lang="en-GB" dirty="0">
                          <a:solidFill>
                            <a:schemeClr val="tx2">
                              <a:lumMod val="75000"/>
                            </a:schemeClr>
                          </a:solidFill>
                          <a:latin typeface="+mn-lt"/>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extLst>
                  <a:ext uri="{0D108BD9-81ED-4DB2-BD59-A6C34878D82A}">
                    <a16:rowId xmlns:a16="http://schemas.microsoft.com/office/drawing/2014/main" xmlns="" val="934239392"/>
                  </a:ext>
                </a:extLst>
              </a:tr>
              <a:tr h="370840">
                <a:tc>
                  <a:txBody>
                    <a:bodyPr/>
                    <a:lstStyle/>
                    <a:p>
                      <a:r>
                        <a:rPr lang="en-GB" dirty="0">
                          <a:solidFill>
                            <a:schemeClr val="tx2">
                              <a:lumMod val="75000"/>
                            </a:schemeClr>
                          </a:solidFill>
                          <a:latin typeface="+mj-lt"/>
                        </a:rPr>
                        <a:t>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dirty="0">
                          <a:solidFill>
                            <a:schemeClr val="tx2">
                              <a:lumMod val="75000"/>
                            </a:schemeClr>
                          </a:solidFill>
                          <a:latin typeface="+mn-lt"/>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504082988"/>
                  </a:ext>
                </a:extLst>
              </a:tr>
              <a:tr h="370840">
                <a:tc>
                  <a:txBody>
                    <a:bodyPr/>
                    <a:lstStyle/>
                    <a:p>
                      <a:r>
                        <a:rPr lang="en-GB" dirty="0">
                          <a:solidFill>
                            <a:schemeClr val="tx2">
                              <a:lumMod val="75000"/>
                            </a:schemeClr>
                          </a:solidFill>
                          <a:latin typeface="+mj-lt"/>
                        </a:rPr>
                        <a:t>Confidence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GB" dirty="0">
                          <a:solidFill>
                            <a:schemeClr val="tx2">
                              <a:lumMod val="75000"/>
                            </a:schemeClr>
                          </a:solidFill>
                          <a:latin typeface="+mn-lt"/>
                        </a:rPr>
                        <a:t>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4062533127"/>
                  </a:ext>
                </a:extLst>
              </a:tr>
              <a:tr h="370840">
                <a:tc>
                  <a:txBody>
                    <a:bodyPr/>
                    <a:lstStyle/>
                    <a:p>
                      <a:endParaRPr lang="en-GB" dirty="0">
                        <a:solidFill>
                          <a:schemeClr val="tx2">
                            <a:lumMod val="7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2">
                            <a:lumMod val="7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66032297"/>
                  </a:ext>
                </a:extLst>
              </a:tr>
            </a:tbl>
          </a:graphicData>
        </a:graphic>
      </p:graphicFrame>
      <p:graphicFrame>
        <p:nvGraphicFramePr>
          <p:cNvPr id="5" name="Table 4">
            <a:extLst>
              <a:ext uri="{FF2B5EF4-FFF2-40B4-BE49-F238E27FC236}">
                <a16:creationId xmlns:a16="http://schemas.microsoft.com/office/drawing/2014/main" xmlns="" id="{B1F1AA10-4C2D-4351-9C07-F14DB5DDC046}"/>
              </a:ext>
            </a:extLst>
          </p:cNvPr>
          <p:cNvGraphicFramePr>
            <a:graphicFrameLocks noGrp="1"/>
          </p:cNvGraphicFramePr>
          <p:nvPr/>
        </p:nvGraphicFramePr>
        <p:xfrm>
          <a:off x="789076" y="1953304"/>
          <a:ext cx="4397968" cy="3337560"/>
        </p:xfrm>
        <a:graphic>
          <a:graphicData uri="http://schemas.openxmlformats.org/drawingml/2006/table">
            <a:tbl>
              <a:tblPr firstRow="1" bandRow="1">
                <a:tableStyleId>{5C22544A-7EE6-4342-B048-85BDC9FD1C3A}</a:tableStyleId>
              </a:tblPr>
              <a:tblGrid>
                <a:gridCol w="2784829">
                  <a:extLst>
                    <a:ext uri="{9D8B030D-6E8A-4147-A177-3AD203B41FA5}">
                      <a16:colId xmlns:a16="http://schemas.microsoft.com/office/drawing/2014/main" xmlns="" val="818538315"/>
                    </a:ext>
                  </a:extLst>
                </a:gridCol>
                <a:gridCol w="828136">
                  <a:extLst>
                    <a:ext uri="{9D8B030D-6E8A-4147-A177-3AD203B41FA5}">
                      <a16:colId xmlns:a16="http://schemas.microsoft.com/office/drawing/2014/main" xmlns="" val="3901526267"/>
                    </a:ext>
                  </a:extLst>
                </a:gridCol>
                <a:gridCol w="785003">
                  <a:extLst>
                    <a:ext uri="{9D8B030D-6E8A-4147-A177-3AD203B41FA5}">
                      <a16:colId xmlns:a16="http://schemas.microsoft.com/office/drawing/2014/main" xmlns="" val="3942882896"/>
                    </a:ext>
                  </a:extLst>
                </a:gridCol>
              </a:tblGrid>
              <a:tr h="370840">
                <a:tc gridSpan="3">
                  <a:txBody>
                    <a:bodyPr/>
                    <a:lstStyle/>
                    <a:p>
                      <a:r>
                        <a:rPr lang="en-GB" dirty="0">
                          <a:latin typeface="+mj-lt"/>
                        </a:rPr>
                        <a:t>MTQPLUS                           </a:t>
                      </a:r>
                      <a:r>
                        <a:rPr lang="en-GB" dirty="0" err="1">
                          <a:latin typeface="+mj-lt"/>
                        </a:rPr>
                        <a:t>cfi</a:t>
                      </a:r>
                      <a:r>
                        <a:rPr lang="en-GB" dirty="0">
                          <a:latin typeface="+mj-lt"/>
                        </a:rPr>
                        <a:t>*      Cr </a:t>
                      </a:r>
                      <a:r>
                        <a:rPr kumimoji="0" lang="en-GB" sz="1800" b="1" i="0" u="none" strike="noStrike" kern="1200" cap="none" spc="0" normalizeH="0" baseline="0" noProof="0" dirty="0">
                          <a:ln>
                            <a:noFill/>
                          </a:ln>
                          <a:solidFill>
                            <a:srgbClr val="FFFFFF"/>
                          </a:solidFill>
                          <a:effectLst/>
                          <a:uLnTx/>
                          <a:uFillTx/>
                          <a:latin typeface="Calibri Light" panose="020F0302020204030204" pitchFamily="34" charset="0"/>
                          <a:ea typeface="Calibri" panose="020F0502020204030204" pitchFamily="34" charset="0"/>
                          <a:cs typeface="+mn-cs"/>
                        </a:rPr>
                        <a:t>α</a:t>
                      </a:r>
                      <a:endParaRPr lang="en-GB" dirty="0">
                        <a:latin typeface="+mj-lt"/>
                      </a:endParaRPr>
                    </a:p>
                  </a:txBody>
                  <a:tcPr>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xmlns="" val="1069984305"/>
                  </a:ext>
                </a:extLst>
              </a:tr>
              <a:tr h="370840">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Life Control</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80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.942</a:t>
                      </a:r>
                      <a:endParaRPr lang="en-GB" sz="18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790863871"/>
                  </a:ext>
                </a:extLst>
              </a:tr>
              <a:tr h="370840">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Emotional Control</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.896</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764172350"/>
                  </a:ext>
                </a:extLst>
              </a:tr>
              <a:tr h="370840">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Goal Orientation</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.934</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extLst>
                  <a:ext uri="{0D108BD9-81ED-4DB2-BD59-A6C34878D82A}">
                    <a16:rowId xmlns:a16="http://schemas.microsoft.com/office/drawing/2014/main" xmlns="" val="902769066"/>
                  </a:ext>
                </a:extLst>
              </a:tr>
              <a:tr h="370840">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Achievement Orientation</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.872*</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extLst>
                  <a:ext uri="{0D108BD9-81ED-4DB2-BD59-A6C34878D82A}">
                    <a16:rowId xmlns:a16="http://schemas.microsoft.com/office/drawing/2014/main" xmlns="" val="3284717463"/>
                  </a:ext>
                </a:extLst>
              </a:tr>
              <a:tr h="370840">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Risk Orientation</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.915</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58039495"/>
                  </a:ext>
                </a:extLst>
              </a:tr>
              <a:tr h="370840">
                <a:tc>
                  <a:txBody>
                    <a:bodyPr/>
                    <a:lstStyle/>
                    <a:p>
                      <a:pPr>
                        <a:lnSpc>
                          <a:spcPct val="107000"/>
                        </a:lnSpc>
                        <a:spcAft>
                          <a:spcPts val="0"/>
                        </a:spcAft>
                      </a:pPr>
                      <a:r>
                        <a:rPr lang="en-GB" sz="180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Learning Orientation</a:t>
                      </a:r>
                      <a:endParaRPr lang="en-GB" sz="18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.942</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088061410"/>
                  </a:ext>
                </a:extLst>
              </a:tr>
              <a:tr h="370840">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Confidence in Abilities</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.816*</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2743636646"/>
                  </a:ext>
                </a:extLst>
              </a:tr>
              <a:tr h="370840">
                <a:tc>
                  <a:txBody>
                    <a:bodyPr/>
                    <a:lstStyle/>
                    <a:p>
                      <a:pPr>
                        <a:lnSpc>
                          <a:spcPct val="107000"/>
                        </a:lnSpc>
                        <a:spcAft>
                          <a:spcPts val="0"/>
                        </a:spcAft>
                      </a:pPr>
                      <a:r>
                        <a:rPr lang="en-GB" sz="180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Interpersonal Confidence</a:t>
                      </a:r>
                      <a:endParaRPr lang="en-GB" sz="18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07000"/>
                        </a:lnSpc>
                        <a:spcAft>
                          <a:spcPts val="0"/>
                        </a:spcAft>
                      </a:pPr>
                      <a:r>
                        <a:rPr lang="en-GB" sz="1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.938</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50000"/>
                        </a:lnSpc>
                        <a:spcAft>
                          <a:spcPts val="0"/>
                        </a:spcAft>
                      </a:pPr>
                      <a:r>
                        <a:rPr lang="en-US" sz="18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.74</a:t>
                      </a:r>
                      <a:endParaRPr lang="en-GB"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979112628"/>
                  </a:ext>
                </a:extLst>
              </a:tr>
            </a:tbl>
          </a:graphicData>
        </a:graphic>
      </p:graphicFrame>
      <p:sp>
        <p:nvSpPr>
          <p:cNvPr id="2" name="TextBox 1">
            <a:extLst>
              <a:ext uri="{FF2B5EF4-FFF2-40B4-BE49-F238E27FC236}">
                <a16:creationId xmlns:a16="http://schemas.microsoft.com/office/drawing/2014/main" xmlns="" id="{BFDC3CA0-DE16-4168-974F-97D0CAB142F0}"/>
              </a:ext>
            </a:extLst>
          </p:cNvPr>
          <p:cNvSpPr txBox="1"/>
          <p:nvPr/>
        </p:nvSpPr>
        <p:spPr>
          <a:xfrm>
            <a:off x="1013619" y="5727939"/>
            <a:ext cx="7963395" cy="523220"/>
          </a:xfrm>
          <a:prstGeom prst="rect">
            <a:avLst/>
          </a:prstGeom>
          <a:noFill/>
        </p:spPr>
        <p:txBody>
          <a:bodyPr wrap="square" rtlCol="0">
            <a:spAutoFit/>
          </a:bodyPr>
          <a:lstStyle/>
          <a:p>
            <a:r>
              <a:rPr lang="en-GB" sz="1400" dirty="0">
                <a:solidFill>
                  <a:schemeClr val="tx2">
                    <a:lumMod val="75000"/>
                  </a:schemeClr>
                </a:solidFill>
              </a:rPr>
              <a:t>*The comparative fit index. This is not strictly an estimate of reliability but a measure of model fit – so it is more about validity. This is derived from factor analysis or structural equation modelling.</a:t>
            </a:r>
          </a:p>
        </p:txBody>
      </p:sp>
      <p:sp>
        <p:nvSpPr>
          <p:cNvPr id="7" name="Text Box 6">
            <a:extLst>
              <a:ext uri="{FF2B5EF4-FFF2-40B4-BE49-F238E27FC236}">
                <a16:creationId xmlns:a16="http://schemas.microsoft.com/office/drawing/2014/main" xmlns="" id="{E6BD9325-4068-403B-9107-02F70480EAC2}"/>
              </a:ext>
            </a:extLst>
          </p:cNvPr>
          <p:cNvSpPr txBox="1">
            <a:spLocks noChangeArrowheads="1"/>
          </p:cNvSpPr>
          <p:nvPr/>
        </p:nvSpPr>
        <p:spPr bwMode="auto">
          <a:xfrm>
            <a:off x="9098948" y="1443783"/>
            <a:ext cx="14948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chemeClr val="accent2"/>
                </a:solidFill>
                <a:latin typeface="Arial" charset="0"/>
              </a:defRPr>
            </a:lvl1pPr>
            <a:lvl2pPr marL="742950" indent="-285750" eaLnBrk="0" hangingPunct="0">
              <a:defRPr sz="4800" b="1">
                <a:solidFill>
                  <a:schemeClr val="accent2"/>
                </a:solidFill>
                <a:latin typeface="Arial" charset="0"/>
              </a:defRPr>
            </a:lvl2pPr>
            <a:lvl3pPr marL="1143000" indent="-228600" eaLnBrk="0" hangingPunct="0">
              <a:defRPr sz="4800" b="1">
                <a:solidFill>
                  <a:schemeClr val="accent2"/>
                </a:solidFill>
                <a:latin typeface="Arial" charset="0"/>
              </a:defRPr>
            </a:lvl3pPr>
            <a:lvl4pPr marL="1600200" indent="-228600" eaLnBrk="0" hangingPunct="0">
              <a:defRPr sz="4800" b="1">
                <a:solidFill>
                  <a:schemeClr val="accent2"/>
                </a:solidFill>
                <a:latin typeface="Arial" charset="0"/>
              </a:defRPr>
            </a:lvl4pPr>
            <a:lvl5pPr marL="2057400" indent="-228600" eaLnBrk="0" hangingPunct="0">
              <a:defRPr sz="4800" b="1">
                <a:solidFill>
                  <a:schemeClr val="accent2"/>
                </a:solidFill>
                <a:latin typeface="Arial" charset="0"/>
              </a:defRPr>
            </a:lvl5pPr>
            <a:lvl6pPr marL="2514600" indent="-228600" algn="ctr" eaLnBrk="0" fontAlgn="base" hangingPunct="0">
              <a:spcBef>
                <a:spcPct val="0"/>
              </a:spcBef>
              <a:spcAft>
                <a:spcPct val="0"/>
              </a:spcAft>
              <a:defRPr sz="4800" b="1">
                <a:solidFill>
                  <a:schemeClr val="accent2"/>
                </a:solidFill>
                <a:latin typeface="Arial" charset="0"/>
              </a:defRPr>
            </a:lvl6pPr>
            <a:lvl7pPr marL="2971800" indent="-228600" algn="ctr" eaLnBrk="0" fontAlgn="base" hangingPunct="0">
              <a:spcBef>
                <a:spcPct val="0"/>
              </a:spcBef>
              <a:spcAft>
                <a:spcPct val="0"/>
              </a:spcAft>
              <a:defRPr sz="4800" b="1">
                <a:solidFill>
                  <a:schemeClr val="accent2"/>
                </a:solidFill>
                <a:latin typeface="Arial" charset="0"/>
              </a:defRPr>
            </a:lvl7pPr>
            <a:lvl8pPr marL="3429000" indent="-228600" algn="ctr" eaLnBrk="0" fontAlgn="base" hangingPunct="0">
              <a:spcBef>
                <a:spcPct val="0"/>
              </a:spcBef>
              <a:spcAft>
                <a:spcPct val="0"/>
              </a:spcAft>
              <a:defRPr sz="4800" b="1">
                <a:solidFill>
                  <a:schemeClr val="accent2"/>
                </a:solidFill>
                <a:latin typeface="Arial" charset="0"/>
              </a:defRPr>
            </a:lvl8pPr>
            <a:lvl9pPr marL="3886200" indent="-228600" algn="ctr" eaLnBrk="0" fontAlgn="base" hangingPunct="0">
              <a:spcBef>
                <a:spcPct val="0"/>
              </a:spcBef>
              <a:spcAft>
                <a:spcPct val="0"/>
              </a:spcAft>
              <a:defRPr sz="4800" b="1">
                <a:solidFill>
                  <a:schemeClr val="accent2"/>
                </a:solidFill>
                <a:latin typeface="Arial" charset="0"/>
              </a:defRPr>
            </a:lvl9pPr>
          </a:lstStyle>
          <a:p>
            <a:pPr algn="l">
              <a:spcBef>
                <a:spcPct val="50000"/>
              </a:spcBef>
            </a:pPr>
            <a:r>
              <a:rPr lang="en-GB" altLang="en-US" sz="2200" dirty="0">
                <a:solidFill>
                  <a:srgbClr val="CC0000"/>
                </a:solidFill>
                <a:latin typeface="Calibri" pitchFamily="34" charset="0"/>
              </a:rPr>
              <a:t>Validity</a:t>
            </a:r>
            <a:endParaRPr lang="en-GB" altLang="en-US" sz="1800" b="0" dirty="0">
              <a:solidFill>
                <a:schemeClr val="tx1"/>
              </a:solidFill>
              <a:latin typeface="Calibri" pitchFamily="34" charset="0"/>
            </a:endParaRPr>
          </a:p>
        </p:txBody>
      </p:sp>
      <p:graphicFrame>
        <p:nvGraphicFramePr>
          <p:cNvPr id="8" name="Table 7">
            <a:extLst>
              <a:ext uri="{FF2B5EF4-FFF2-40B4-BE49-F238E27FC236}">
                <a16:creationId xmlns:a16="http://schemas.microsoft.com/office/drawing/2014/main" xmlns="" id="{B7EE2466-ABA0-4B3E-8CE5-4EA0E6C555B3}"/>
              </a:ext>
            </a:extLst>
          </p:cNvPr>
          <p:cNvGraphicFramePr>
            <a:graphicFrameLocks noGrp="1"/>
          </p:cNvGraphicFramePr>
          <p:nvPr/>
        </p:nvGraphicFramePr>
        <p:xfrm>
          <a:off x="8628176" y="1953304"/>
          <a:ext cx="2135448" cy="1930213"/>
        </p:xfrm>
        <a:graphic>
          <a:graphicData uri="http://schemas.openxmlformats.org/drawingml/2006/table">
            <a:tbl>
              <a:tblPr firstRow="1" bandRow="1">
                <a:tableStyleId>{5C22544A-7EE6-4342-B048-85BDC9FD1C3A}</a:tableStyleId>
              </a:tblPr>
              <a:tblGrid>
                <a:gridCol w="1320253">
                  <a:extLst>
                    <a:ext uri="{9D8B030D-6E8A-4147-A177-3AD203B41FA5}">
                      <a16:colId xmlns:a16="http://schemas.microsoft.com/office/drawing/2014/main" xmlns="" val="2000755853"/>
                    </a:ext>
                  </a:extLst>
                </a:gridCol>
                <a:gridCol w="815195">
                  <a:extLst>
                    <a:ext uri="{9D8B030D-6E8A-4147-A177-3AD203B41FA5}">
                      <a16:colId xmlns:a16="http://schemas.microsoft.com/office/drawing/2014/main" xmlns="" val="1920324437"/>
                    </a:ext>
                  </a:extLst>
                </a:gridCol>
              </a:tblGrid>
              <a:tr h="239739">
                <a:tc gridSpan="2">
                  <a:txBody>
                    <a:bodyPr/>
                    <a:lstStyle/>
                    <a:p>
                      <a:r>
                        <a:rPr lang="en-GB" dirty="0">
                          <a:latin typeface="+mj-lt"/>
                        </a:rPr>
                        <a:t>MTQ48</a:t>
                      </a:r>
                    </a:p>
                  </a:txBody>
                  <a:tcPr>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dirty="0"/>
                    </a:p>
                  </a:txBody>
                  <a:tcPr/>
                </a:tc>
                <a:extLst>
                  <a:ext uri="{0D108BD9-81ED-4DB2-BD59-A6C34878D82A}">
                    <a16:rowId xmlns:a16="http://schemas.microsoft.com/office/drawing/2014/main" xmlns="" val="171188195"/>
                  </a:ext>
                </a:extLst>
              </a:tr>
              <a:tr h="1198693">
                <a:tc gridSpan="2">
                  <a:txBody>
                    <a:bodyPr/>
                    <a:lstStyle/>
                    <a:p>
                      <a:r>
                        <a:rPr lang="en-GB" dirty="0">
                          <a:solidFill>
                            <a:schemeClr val="tx2">
                              <a:lumMod val="75000"/>
                            </a:schemeClr>
                          </a:solidFill>
                          <a:latin typeface="+mn-lt"/>
                        </a:rPr>
                        <a:t>All scales score between 0.30 and 0.42. Generally regarded as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b="1" dirty="0">
                        <a:solidFill>
                          <a:schemeClr val="tx2">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2105578"/>
                  </a:ext>
                </a:extLst>
              </a:tr>
              <a:tr h="239739">
                <a:tc>
                  <a:txBody>
                    <a:bodyPr/>
                    <a:lstStyle/>
                    <a:p>
                      <a:endParaRPr lang="en-GB" dirty="0">
                        <a:solidFill>
                          <a:schemeClr val="tx2">
                            <a:lumMod val="7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2">
                            <a:lumMod val="7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66032297"/>
                  </a:ext>
                </a:extLst>
              </a:tr>
            </a:tbl>
          </a:graphicData>
        </a:graphic>
      </p:graphicFrame>
    </p:spTree>
    <p:extLst>
      <p:ext uri="{BB962C8B-B14F-4D97-AF65-F5344CB8AC3E}">
        <p14:creationId xmlns:p14="http://schemas.microsoft.com/office/powerpoint/2010/main" val="231392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xmlns="" id="{A017E2F9-032A-4CAE-A2E4-7465A67B7A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
            <a:extLst>
              <a:ext uri="{FF2B5EF4-FFF2-40B4-BE49-F238E27FC236}">
                <a16:creationId xmlns:a16="http://schemas.microsoft.com/office/drawing/2014/main" xmlns="" id="{036EB2E8-1BD0-492D-BF5A-CE0184DA76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672"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5316ED32-D562-46FD-A6C1-B0FBF4EF6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325"/>
            <a:ext cx="9681166" cy="6861324"/>
          </a:xfrm>
          <a:custGeom>
            <a:avLst/>
            <a:gdLst>
              <a:gd name="connsiteX0" fmla="*/ 0 w 9681166"/>
              <a:gd name="connsiteY0" fmla="*/ 6861324 h 6861324"/>
              <a:gd name="connsiteX1" fmla="*/ 3359025 w 9681166"/>
              <a:gd name="connsiteY1" fmla="*/ 6861324 h 6861324"/>
              <a:gd name="connsiteX2" fmla="*/ 3359025 w 9681166"/>
              <a:gd name="connsiteY2" fmla="*/ 6861323 h 6861324"/>
              <a:gd name="connsiteX3" fmla="*/ 9324977 w 9681166"/>
              <a:gd name="connsiteY3" fmla="*/ 6861323 h 6861324"/>
              <a:gd name="connsiteX4" fmla="*/ 9323659 w 9681166"/>
              <a:gd name="connsiteY4" fmla="*/ 6858478 h 6861324"/>
              <a:gd name="connsiteX5" fmla="*/ 9681166 w 9681166"/>
              <a:gd name="connsiteY5" fmla="*/ 6858478 h 6861324"/>
              <a:gd name="connsiteX6" fmla="*/ 6504791 w 9681166"/>
              <a:gd name="connsiteY6" fmla="*/ 0 h 6861324"/>
              <a:gd name="connsiteX7" fmla="*/ 6499214 w 9681166"/>
              <a:gd name="connsiteY7" fmla="*/ 0 h 6861324"/>
              <a:gd name="connsiteX8" fmla="*/ 5432986 w 9681166"/>
              <a:gd name="connsiteY8" fmla="*/ 0 h 6861324"/>
              <a:gd name="connsiteX9" fmla="*/ 1603114 w 9681166"/>
              <a:gd name="connsiteY9" fmla="*/ 0 h 6861324"/>
              <a:gd name="connsiteX10" fmla="*/ 1603114 w 9681166"/>
              <a:gd name="connsiteY10" fmla="*/ 479 h 6861324"/>
              <a:gd name="connsiteX11" fmla="*/ 356189 w 9681166"/>
              <a:gd name="connsiteY11" fmla="*/ 479 h 6861324"/>
              <a:gd name="connsiteX12" fmla="*/ 356189 w 9681166"/>
              <a:gd name="connsiteY12" fmla="*/ 3324 h 6861324"/>
              <a:gd name="connsiteX13" fmla="*/ 0 w 9681166"/>
              <a:gd name="connsiteY13" fmla="*/ 3324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1166" h="6861324">
                <a:moveTo>
                  <a:pt x="0" y="6861324"/>
                </a:moveTo>
                <a:lnTo>
                  <a:pt x="3359025" y="6861324"/>
                </a:lnTo>
                <a:lnTo>
                  <a:pt x="3359025" y="6861323"/>
                </a:lnTo>
                <a:lnTo>
                  <a:pt x="9324977" y="6861323"/>
                </a:lnTo>
                <a:lnTo>
                  <a:pt x="9323659" y="6858478"/>
                </a:lnTo>
                <a:lnTo>
                  <a:pt x="9681166" y="6858478"/>
                </a:lnTo>
                <a:lnTo>
                  <a:pt x="6504791" y="0"/>
                </a:lnTo>
                <a:lnTo>
                  <a:pt x="6499214" y="0"/>
                </a:lnTo>
                <a:lnTo>
                  <a:pt x="5432986" y="0"/>
                </a:lnTo>
                <a:lnTo>
                  <a:pt x="1603114" y="0"/>
                </a:lnTo>
                <a:lnTo>
                  <a:pt x="1603114" y="479"/>
                </a:lnTo>
                <a:lnTo>
                  <a:pt x="356189" y="479"/>
                </a:lnTo>
                <a:lnTo>
                  <a:pt x="356189" y="3324"/>
                </a:lnTo>
                <a:lnTo>
                  <a:pt x="0" y="332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88B6088-99F2-4691-81D5-693554DC8172}"/>
              </a:ext>
            </a:extLst>
          </p:cNvPr>
          <p:cNvSpPr>
            <a:spLocks noGrp="1"/>
          </p:cNvSpPr>
          <p:nvPr>
            <p:ph type="title"/>
          </p:nvPr>
        </p:nvSpPr>
        <p:spPr>
          <a:xfrm>
            <a:off x="804671" y="1823107"/>
            <a:ext cx="7339203" cy="3431023"/>
          </a:xfrm>
        </p:spPr>
        <p:txBody>
          <a:bodyPr vert="horz" lIns="91440" tIns="45720" rIns="91440" bIns="45720" rtlCol="0" anchor="ctr">
            <a:normAutofit/>
          </a:bodyPr>
          <a:lstStyle/>
          <a:p>
            <a:pPr defTabSz="914400"/>
            <a:r>
              <a:rPr lang="en-US" sz="4400" kern="1200" dirty="0">
                <a:solidFill>
                  <a:schemeClr val="bg1"/>
                </a:solidFill>
                <a:latin typeface="+mn-lt"/>
                <a:ea typeface="+mj-ea"/>
                <a:cs typeface="+mj-cs"/>
              </a:rPr>
              <a:t>Developing Mental Toughness</a:t>
            </a:r>
          </a:p>
        </p:txBody>
      </p:sp>
      <p:sp>
        <p:nvSpPr>
          <p:cNvPr id="3" name="Subtitle 2">
            <a:extLst>
              <a:ext uri="{FF2B5EF4-FFF2-40B4-BE49-F238E27FC236}">
                <a16:creationId xmlns:a16="http://schemas.microsoft.com/office/drawing/2014/main" xmlns="" id="{EA77281B-4F26-4E23-9D95-AB1B724682B8}"/>
              </a:ext>
            </a:extLst>
          </p:cNvPr>
          <p:cNvSpPr>
            <a:spLocks noGrp="1"/>
          </p:cNvSpPr>
          <p:nvPr>
            <p:ph type="body" idx="1"/>
          </p:nvPr>
        </p:nvSpPr>
        <p:spPr>
          <a:xfrm>
            <a:off x="9223744" y="2710737"/>
            <a:ext cx="2163584" cy="1655762"/>
          </a:xfrm>
        </p:spPr>
        <p:txBody>
          <a:bodyPr vert="horz" lIns="91440" tIns="45720" rIns="91440" bIns="45720" rtlCol="0" anchor="ctr">
            <a:normAutofit/>
          </a:bodyPr>
          <a:lstStyle/>
          <a:p>
            <a:pPr algn="r" defTabSz="914400"/>
            <a:r>
              <a:rPr lang="en-US" sz="2000" kern="1200">
                <a:solidFill>
                  <a:srgbClr val="FFFFFF"/>
                </a:solidFill>
                <a:latin typeface="+mn-lt"/>
                <a:ea typeface="+mn-ea"/>
                <a:cs typeface="+mn-cs"/>
              </a:rPr>
              <a:t>Adding to the coaches armoury</a:t>
            </a:r>
          </a:p>
        </p:txBody>
      </p:sp>
    </p:spTree>
    <p:extLst>
      <p:ext uri="{BB962C8B-B14F-4D97-AF65-F5344CB8AC3E}">
        <p14:creationId xmlns:p14="http://schemas.microsoft.com/office/powerpoint/2010/main" val="12428288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7B97D490-7127-408B-874C-DAD83F7773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5671185" cy="6858000"/>
            <a:chOff x="0" y="0"/>
            <a:chExt cx="4709160" cy="6858000"/>
          </a:xfrm>
        </p:grpSpPr>
        <p:sp>
          <p:nvSpPr>
            <p:cNvPr id="11" name="Rectangle 10">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3976CCCC-D9FE-4A6E-8278-D26FE47D8DEC}"/>
              </a:ext>
            </a:extLst>
          </p:cNvPr>
          <p:cNvSpPr>
            <a:spLocks noGrp="1"/>
          </p:cNvSpPr>
          <p:nvPr>
            <p:ph type="title"/>
          </p:nvPr>
        </p:nvSpPr>
        <p:spPr>
          <a:xfrm>
            <a:off x="385763" y="640263"/>
            <a:ext cx="4843462" cy="5254510"/>
          </a:xfrm>
        </p:spPr>
        <p:txBody>
          <a:bodyPr>
            <a:normAutofit/>
          </a:bodyPr>
          <a:lstStyle/>
          <a:p>
            <a:pPr algn="ctr"/>
            <a:r>
              <a:rPr lang="en-GB" sz="4000" dirty="0">
                <a:latin typeface="+mn-lt"/>
              </a:rPr>
              <a:t>Mental Toughness Development</a:t>
            </a:r>
          </a:p>
        </p:txBody>
      </p:sp>
      <p:sp>
        <p:nvSpPr>
          <p:cNvPr id="3" name="Content Placeholder 2">
            <a:extLst>
              <a:ext uri="{FF2B5EF4-FFF2-40B4-BE49-F238E27FC236}">
                <a16:creationId xmlns:a16="http://schemas.microsoft.com/office/drawing/2014/main" xmlns="" id="{C7133672-C560-4D2A-B1C6-7BEF07D277E4}"/>
              </a:ext>
            </a:extLst>
          </p:cNvPr>
          <p:cNvSpPr>
            <a:spLocks noGrp="1"/>
          </p:cNvSpPr>
          <p:nvPr>
            <p:ph idx="1"/>
          </p:nvPr>
        </p:nvSpPr>
        <p:spPr>
          <a:xfrm>
            <a:off x="6320409" y="640263"/>
            <a:ext cx="5166741" cy="5254510"/>
          </a:xfrm>
        </p:spPr>
        <p:txBody>
          <a:bodyPr anchor="ctr">
            <a:normAutofit/>
          </a:bodyPr>
          <a:lstStyle/>
          <a:p>
            <a:pPr marL="114300" indent="0">
              <a:buNone/>
            </a:pPr>
            <a:r>
              <a:rPr lang="en-GB" sz="2000" b="1">
                <a:solidFill>
                  <a:schemeClr val="bg1"/>
                </a:solidFill>
              </a:rPr>
              <a:t>Learning, Reflection and Practice</a:t>
            </a:r>
          </a:p>
          <a:p>
            <a:endParaRPr lang="en-GB" sz="2000">
              <a:solidFill>
                <a:schemeClr val="bg1"/>
              </a:solidFill>
            </a:endParaRPr>
          </a:p>
          <a:p>
            <a:r>
              <a:rPr lang="en-GB" sz="2000" b="1">
                <a:solidFill>
                  <a:schemeClr val="bg1"/>
                </a:solidFill>
              </a:rPr>
              <a:t>Learning</a:t>
            </a:r>
            <a:r>
              <a:rPr lang="en-GB" sz="2000">
                <a:solidFill>
                  <a:schemeClr val="bg1"/>
                </a:solidFill>
              </a:rPr>
              <a:t>. Almost all of the interventions are experiential. Difficult to teach someone to be more mentally tough. Need to provide the opportunity to experience an approach or a tool or a technique and then reflect on that experience. </a:t>
            </a:r>
          </a:p>
          <a:p>
            <a:endParaRPr lang="en-GB" sz="2000">
              <a:solidFill>
                <a:schemeClr val="bg1"/>
              </a:solidFill>
            </a:endParaRPr>
          </a:p>
          <a:p>
            <a:r>
              <a:rPr lang="en-GB" sz="2000" b="1">
                <a:solidFill>
                  <a:schemeClr val="bg1"/>
                </a:solidFill>
              </a:rPr>
              <a:t>Reflection</a:t>
            </a:r>
            <a:r>
              <a:rPr lang="en-GB" sz="2000">
                <a:solidFill>
                  <a:schemeClr val="bg1"/>
                </a:solidFill>
              </a:rPr>
              <a:t> is the important part. We are rarely always mentally tough or mentally sensitive.</a:t>
            </a:r>
          </a:p>
          <a:p>
            <a:endParaRPr lang="en-GB" sz="2000">
              <a:solidFill>
                <a:schemeClr val="bg1"/>
              </a:solidFill>
            </a:endParaRPr>
          </a:p>
          <a:p>
            <a:r>
              <a:rPr lang="en-GB" sz="2000">
                <a:solidFill>
                  <a:schemeClr val="bg1"/>
                </a:solidFill>
              </a:rPr>
              <a:t>Purposeful </a:t>
            </a:r>
            <a:r>
              <a:rPr lang="en-GB" sz="2000" b="1">
                <a:solidFill>
                  <a:schemeClr val="bg1"/>
                </a:solidFill>
              </a:rPr>
              <a:t>Practice</a:t>
            </a:r>
            <a:r>
              <a:rPr lang="en-GB" sz="2000">
                <a:solidFill>
                  <a:schemeClr val="bg1"/>
                </a:solidFill>
              </a:rPr>
              <a:t>. Practice until the new approach is embedded</a:t>
            </a:r>
          </a:p>
        </p:txBody>
      </p:sp>
    </p:spTree>
    <p:extLst>
      <p:ext uri="{BB962C8B-B14F-4D97-AF65-F5344CB8AC3E}">
        <p14:creationId xmlns:p14="http://schemas.microsoft.com/office/powerpoint/2010/main" val="336166784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8575C10-8187-4AC4-AD72-C754EAFD28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2D6BA98-3478-4459-9382-561F5751A6B9}"/>
              </a:ext>
            </a:extLst>
          </p:cNvPr>
          <p:cNvSpPr>
            <a:spLocks noGrp="1"/>
          </p:cNvSpPr>
          <p:nvPr>
            <p:ph type="title"/>
          </p:nvPr>
        </p:nvSpPr>
        <p:spPr>
          <a:xfrm>
            <a:off x="185738" y="559678"/>
            <a:ext cx="4144177" cy="4952492"/>
          </a:xfrm>
        </p:spPr>
        <p:txBody>
          <a:bodyPr>
            <a:normAutofit/>
          </a:bodyPr>
          <a:lstStyle/>
          <a:p>
            <a:pPr algn="ctr"/>
            <a:r>
              <a:rPr lang="en-GB" sz="4000" dirty="0">
                <a:solidFill>
                  <a:schemeClr val="bg1"/>
                </a:solidFill>
                <a:latin typeface="+mn-lt"/>
              </a:rPr>
              <a:t>Mental Toughness Development</a:t>
            </a:r>
          </a:p>
        </p:txBody>
      </p:sp>
      <p:cxnSp>
        <p:nvCxnSpPr>
          <p:cNvPr id="12" name="Straight Connector 11">
            <a:extLst>
              <a:ext uri="{FF2B5EF4-FFF2-40B4-BE49-F238E27FC236}">
                <a16:creationId xmlns:a16="http://schemas.microsoft.com/office/drawing/2014/main" xmlns="" id="{74E776C9-ED67-41B7-B3A3-4DF76EF3AC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B0E44408-F87E-40E5-A712-074742DEC2ED}"/>
              </a:ext>
            </a:extLst>
          </p:cNvPr>
          <p:cNvGraphicFramePr>
            <a:graphicFrameLocks noGrp="1"/>
          </p:cNvGraphicFramePr>
          <p:nvPr>
            <p:ph idx="1"/>
            <p:extLst>
              <p:ext uri="{D42A27DB-BD31-4B8C-83A1-F6EECF244321}">
                <p14:modId xmlns:p14="http://schemas.microsoft.com/office/powerpoint/2010/main" val="3431984568"/>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755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yodel">
            <a:extLst>
              <a:ext uri="{FF2B5EF4-FFF2-40B4-BE49-F238E27FC236}">
                <a16:creationId xmlns:a16="http://schemas.microsoft.com/office/drawing/2014/main" xmlns="" id="{A66F3D92-B0F4-41F9-A341-368BC86FF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3" r="12790" b="3"/>
          <a:stretch/>
        </p:blipFill>
        <p:spPr bwMode="auto">
          <a:xfrm>
            <a:off x="7275767" y="1027906"/>
            <a:ext cx="4378880" cy="3001597"/>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5"/>
            <a:ext cx="4378881" cy="1325563"/>
          </a:xfrm>
        </p:spPr>
        <p:txBody>
          <a:bodyPr>
            <a:normAutofit/>
          </a:bodyPr>
          <a:lstStyle/>
          <a:p>
            <a:r>
              <a:rPr lang="en-GB" sz="4000" dirty="0">
                <a:latin typeface="+mn-lt"/>
              </a:rPr>
              <a:t>A case study</a:t>
            </a:r>
          </a:p>
        </p:txBody>
      </p:sp>
      <p:sp>
        <p:nvSpPr>
          <p:cNvPr id="3" name="Content Placeholder 2"/>
          <p:cNvSpPr>
            <a:spLocks noGrp="1"/>
          </p:cNvSpPr>
          <p:nvPr>
            <p:ph idx="1"/>
          </p:nvPr>
        </p:nvSpPr>
        <p:spPr>
          <a:xfrm>
            <a:off x="804672" y="2020824"/>
            <a:ext cx="5076090" cy="4151376"/>
          </a:xfrm>
        </p:spPr>
        <p:txBody>
          <a:bodyPr>
            <a:normAutofit/>
          </a:bodyPr>
          <a:lstStyle/>
          <a:p>
            <a:pPr marL="114300" indent="0">
              <a:buNone/>
            </a:pPr>
            <a:r>
              <a:rPr lang="en-US" sz="1900"/>
              <a:t>Yodel - Lynne Graham – HR Director</a:t>
            </a:r>
          </a:p>
          <a:p>
            <a:pPr marL="114300" indent="0">
              <a:spcAft>
                <a:spcPts val="0"/>
              </a:spcAft>
              <a:buNone/>
            </a:pPr>
            <a:r>
              <a:rPr lang="en-GB" sz="1900" b="1">
                <a:ea typeface="Calibri" panose="020F0502020204030204" pitchFamily="34" charset="0"/>
                <a:cs typeface="Calibri" panose="020F0502020204030204" pitchFamily="34" charset="0"/>
              </a:rPr>
              <a:t>Can being trained in coaching skills make you a more resilient leader?</a:t>
            </a:r>
            <a:endParaRPr lang="en-GB" sz="1900">
              <a:ea typeface="Calibri" panose="020F0502020204030204" pitchFamily="34" charset="0"/>
              <a:cs typeface="Times New Roman" panose="02020603050405020304" pitchFamily="18" charset="0"/>
            </a:endParaRPr>
          </a:p>
          <a:p>
            <a:r>
              <a:rPr lang="en-US" sz="1900"/>
              <a:t> Developing a  coaching culture. Trained senior managers in coaching skills – noticed a difference in behaviour in coaches </a:t>
            </a:r>
          </a:p>
          <a:p>
            <a:r>
              <a:rPr lang="en-US" sz="1900"/>
              <a:t>Used MTQPlus to assess before, after and after 4 months</a:t>
            </a:r>
          </a:p>
          <a:p>
            <a:r>
              <a:rPr lang="en-US" sz="1900"/>
              <a:t>Used a control group </a:t>
            </a:r>
          </a:p>
          <a:p>
            <a:pPr marL="0" indent="0">
              <a:buNone/>
            </a:pPr>
            <a:r>
              <a:rPr lang="en-US" sz="1900"/>
              <a:t>Found:</a:t>
            </a:r>
          </a:p>
          <a:p>
            <a:r>
              <a:rPr lang="en-US" sz="1900"/>
              <a:t> Coach Group scores change in 3 key areas</a:t>
            </a:r>
          </a:p>
          <a:p>
            <a:r>
              <a:rPr lang="en-US" sz="1900"/>
              <a:t> Control Group – no significant change</a:t>
            </a:r>
          </a:p>
          <a:p>
            <a:pPr marL="114300" indent="0">
              <a:buNone/>
            </a:pPr>
            <a:endParaRPr lang="en-US" sz="1900"/>
          </a:p>
          <a:p>
            <a:endParaRPr lang="en-US" sz="1900"/>
          </a:p>
          <a:p>
            <a:endParaRPr lang="en-US" sz="1900"/>
          </a:p>
          <a:p>
            <a:endParaRPr lang="en-US" sz="1900"/>
          </a:p>
          <a:p>
            <a:endParaRPr lang="en-US" sz="1900"/>
          </a:p>
          <a:p>
            <a:pPr marL="114300" indent="0">
              <a:buNone/>
            </a:pPr>
            <a:endParaRPr lang="en-GB" sz="1900"/>
          </a:p>
        </p:txBody>
      </p:sp>
    </p:spTree>
    <p:extLst>
      <p:ext uri="{BB962C8B-B14F-4D97-AF65-F5344CB8AC3E}">
        <p14:creationId xmlns:p14="http://schemas.microsoft.com/office/powerpoint/2010/main" val="16768132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7E83433-6C22-3143-B43C-417A4044BE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5" name="Content Placeholder 2">
            <a:extLst>
              <a:ext uri="{FF2B5EF4-FFF2-40B4-BE49-F238E27FC236}">
                <a16:creationId xmlns:a16="http://schemas.microsoft.com/office/drawing/2014/main" xmlns="" id="{4B43260D-776B-9B47-9CB4-998361FF4B67}"/>
              </a:ext>
            </a:extLst>
          </p:cNvPr>
          <p:cNvSpPr>
            <a:spLocks noGrp="1"/>
          </p:cNvSpPr>
          <p:nvPr>
            <p:ph idx="1"/>
          </p:nvPr>
        </p:nvSpPr>
        <p:spPr>
          <a:xfrm>
            <a:off x="301199" y="770177"/>
            <a:ext cx="7511598" cy="5021023"/>
          </a:xfrm>
        </p:spPr>
        <p:txBody>
          <a:bodyPr anchor="ctr">
            <a:normAutofit fontScale="70000" lnSpcReduction="20000"/>
          </a:bodyPr>
          <a:lstStyle/>
          <a:p>
            <a:pPr marL="114300" indent="0" algn="ctr">
              <a:lnSpc>
                <a:spcPct val="100000"/>
              </a:lnSpc>
              <a:spcBef>
                <a:spcPct val="20000"/>
              </a:spcBef>
              <a:buClr>
                <a:srgbClr val="007B60"/>
              </a:buClr>
              <a:buNone/>
            </a:pPr>
            <a:r>
              <a:rPr lang="en-GB" dirty="0">
                <a:solidFill>
                  <a:schemeClr val="bg1"/>
                </a:solidFill>
              </a:rPr>
              <a:t>Essentially its about being the best that you can be.</a:t>
            </a:r>
          </a:p>
          <a:p>
            <a:pPr marL="114300" lvl="0" indent="0" algn="ctr">
              <a:lnSpc>
                <a:spcPct val="100000"/>
              </a:lnSpc>
              <a:spcBef>
                <a:spcPct val="20000"/>
              </a:spcBef>
              <a:buClr>
                <a:srgbClr val="007B60"/>
              </a:buClr>
              <a:buNone/>
            </a:pPr>
            <a:endParaRPr lang="en-GB" sz="2800" dirty="0">
              <a:solidFill>
                <a:schemeClr val="bg1"/>
              </a:solidFill>
              <a:latin typeface="Calibri"/>
            </a:endParaRPr>
          </a:p>
          <a:p>
            <a:pPr marL="114300" lvl="0" indent="0" algn="ctr">
              <a:lnSpc>
                <a:spcPct val="100000"/>
              </a:lnSpc>
              <a:spcBef>
                <a:spcPct val="20000"/>
              </a:spcBef>
              <a:buClr>
                <a:srgbClr val="007B60"/>
              </a:buClr>
              <a:buNone/>
            </a:pPr>
            <a:endParaRPr lang="en-GB" sz="2800" dirty="0">
              <a:solidFill>
                <a:schemeClr val="bg1"/>
              </a:solidFill>
              <a:latin typeface="Calibri"/>
            </a:endParaRPr>
          </a:p>
          <a:p>
            <a:pPr marL="114300" lvl="0" indent="0" algn="ctr">
              <a:lnSpc>
                <a:spcPct val="100000"/>
              </a:lnSpc>
              <a:spcBef>
                <a:spcPct val="20000"/>
              </a:spcBef>
              <a:buClr>
                <a:srgbClr val="007B60"/>
              </a:buClr>
              <a:buNone/>
            </a:pPr>
            <a:r>
              <a:rPr lang="en-GB" sz="2800" dirty="0">
                <a:solidFill>
                  <a:schemeClr val="bg1"/>
                </a:solidFill>
                <a:latin typeface="Calibri"/>
              </a:rPr>
              <a:t>“A personality trait which determines in large part how people deal with challenge, stressors, opportunity and pressure.. irrespective of prevailing circumstances”</a:t>
            </a:r>
          </a:p>
          <a:p>
            <a:pPr marL="114297" lvl="0" indent="0">
              <a:lnSpc>
                <a:spcPct val="100000"/>
              </a:lnSpc>
              <a:spcBef>
                <a:spcPct val="20000"/>
              </a:spcBef>
              <a:buClr>
                <a:srgbClr val="007B60"/>
              </a:buClr>
              <a:buNone/>
            </a:pPr>
            <a:endParaRPr lang="en-GB" dirty="0">
              <a:solidFill>
                <a:schemeClr val="bg1"/>
              </a:solidFill>
              <a:latin typeface="Calibri"/>
            </a:endParaRPr>
          </a:p>
          <a:p>
            <a:pPr marL="114297" lvl="0" indent="0">
              <a:lnSpc>
                <a:spcPct val="100000"/>
              </a:lnSpc>
              <a:spcBef>
                <a:spcPct val="20000"/>
              </a:spcBef>
              <a:buClr>
                <a:srgbClr val="007B60"/>
              </a:buClr>
              <a:buNone/>
            </a:pPr>
            <a:r>
              <a:rPr lang="en-GB" dirty="0">
                <a:solidFill>
                  <a:schemeClr val="bg1"/>
                </a:solidFill>
                <a:latin typeface="Calibri"/>
              </a:rPr>
              <a:t>Research shows a close correlation with:</a:t>
            </a:r>
          </a:p>
          <a:p>
            <a:pPr marL="342900" lvl="0" indent="-228600">
              <a:lnSpc>
                <a:spcPct val="100000"/>
              </a:lnSpc>
              <a:spcBef>
                <a:spcPct val="20000"/>
              </a:spcBef>
              <a:buClr>
                <a:srgbClr val="007B60"/>
              </a:buClr>
              <a:buFont typeface="Wingdings" panose="05000000000000000000" pitchFamily="2" charset="2"/>
              <a:buChar char="v"/>
            </a:pPr>
            <a:endParaRPr lang="en-GB" dirty="0">
              <a:solidFill>
                <a:schemeClr val="bg1"/>
              </a:solidFill>
              <a:latin typeface="Calibri"/>
            </a:endParaRPr>
          </a:p>
          <a:p>
            <a:pPr marL="342900" lvl="0" indent="-228600">
              <a:lnSpc>
                <a:spcPct val="100000"/>
              </a:lnSpc>
              <a:spcBef>
                <a:spcPct val="20000"/>
              </a:spcBef>
              <a:buClr>
                <a:srgbClr val="007B60"/>
              </a:buClr>
              <a:buFont typeface="Wingdings" panose="05000000000000000000" pitchFamily="2" charset="2"/>
              <a:buChar char="v"/>
            </a:pPr>
            <a:r>
              <a:rPr lang="en-GB" dirty="0">
                <a:solidFill>
                  <a:schemeClr val="bg1"/>
                </a:solidFill>
                <a:latin typeface="Calibri"/>
              </a:rPr>
              <a:t>Performance</a:t>
            </a:r>
          </a:p>
          <a:p>
            <a:pPr marL="342900" lvl="0" indent="-228600">
              <a:lnSpc>
                <a:spcPct val="100000"/>
              </a:lnSpc>
              <a:spcBef>
                <a:spcPct val="20000"/>
              </a:spcBef>
              <a:buClr>
                <a:srgbClr val="007B60"/>
              </a:buClr>
              <a:buFont typeface="Wingdings" panose="05000000000000000000" pitchFamily="2" charset="2"/>
              <a:buChar char="v"/>
            </a:pPr>
            <a:r>
              <a:rPr lang="en-GB" dirty="0">
                <a:solidFill>
                  <a:schemeClr val="bg1"/>
                </a:solidFill>
                <a:latin typeface="Calibri"/>
              </a:rPr>
              <a:t>Agility</a:t>
            </a:r>
          </a:p>
          <a:p>
            <a:pPr marL="342900" lvl="0" indent="-228600">
              <a:lnSpc>
                <a:spcPct val="100000"/>
              </a:lnSpc>
              <a:spcBef>
                <a:spcPct val="20000"/>
              </a:spcBef>
              <a:buClr>
                <a:srgbClr val="007B60"/>
              </a:buClr>
              <a:buFont typeface="Wingdings" panose="05000000000000000000" pitchFamily="2" charset="2"/>
              <a:buChar char="v"/>
            </a:pPr>
            <a:r>
              <a:rPr lang="en-GB" dirty="0">
                <a:solidFill>
                  <a:schemeClr val="bg1"/>
                </a:solidFill>
                <a:latin typeface="Calibri"/>
              </a:rPr>
              <a:t>Wellbeing </a:t>
            </a:r>
          </a:p>
          <a:p>
            <a:pPr marL="342900" lvl="0" indent="-228600">
              <a:lnSpc>
                <a:spcPct val="100000"/>
              </a:lnSpc>
              <a:spcBef>
                <a:spcPct val="20000"/>
              </a:spcBef>
              <a:buClr>
                <a:srgbClr val="007B60"/>
              </a:buClr>
              <a:buFont typeface="Wingdings" panose="05000000000000000000" pitchFamily="2" charset="2"/>
              <a:buChar char="v"/>
            </a:pPr>
            <a:r>
              <a:rPr lang="en-GB" dirty="0">
                <a:solidFill>
                  <a:schemeClr val="bg1"/>
                </a:solidFill>
                <a:latin typeface="Calibri"/>
              </a:rPr>
              <a:t>Aspirations - ambitious</a:t>
            </a:r>
          </a:p>
          <a:p>
            <a:pPr marL="114300" lvl="0" indent="0">
              <a:lnSpc>
                <a:spcPct val="100000"/>
              </a:lnSpc>
              <a:spcBef>
                <a:spcPct val="20000"/>
              </a:spcBef>
              <a:buClr>
                <a:srgbClr val="007B60"/>
              </a:buClr>
              <a:buNone/>
            </a:pPr>
            <a:endParaRPr lang="en-GB" dirty="0">
              <a:solidFill>
                <a:schemeClr val="bg1"/>
              </a:solidFill>
              <a:latin typeface="Calibri"/>
            </a:endParaRPr>
          </a:p>
          <a:p>
            <a:pPr marL="114300" lvl="0" indent="0">
              <a:lnSpc>
                <a:spcPct val="100000"/>
              </a:lnSpc>
              <a:spcBef>
                <a:spcPct val="20000"/>
              </a:spcBef>
              <a:buClr>
                <a:srgbClr val="007B60"/>
              </a:buClr>
              <a:buNone/>
            </a:pPr>
            <a:r>
              <a:rPr lang="en-GB" dirty="0">
                <a:solidFill>
                  <a:schemeClr val="bg1"/>
                </a:solidFill>
                <a:latin typeface="Calibri"/>
              </a:rPr>
              <a:t>It has major applications in coaching activity, explaining </a:t>
            </a:r>
            <a:r>
              <a:rPr lang="en-GB" b="1" i="1" dirty="0">
                <a:solidFill>
                  <a:schemeClr val="bg1"/>
                </a:solidFill>
                <a:latin typeface="Calibri"/>
              </a:rPr>
              <a:t>why</a:t>
            </a:r>
            <a:r>
              <a:rPr lang="en-GB" dirty="0">
                <a:solidFill>
                  <a:schemeClr val="bg1"/>
                </a:solidFill>
                <a:latin typeface="Calibri"/>
              </a:rPr>
              <a:t> we behave the  way we do when confronted by events.</a:t>
            </a:r>
          </a:p>
        </p:txBody>
      </p:sp>
    </p:spTree>
    <p:extLst>
      <p:ext uri="{BB962C8B-B14F-4D97-AF65-F5344CB8AC3E}">
        <p14:creationId xmlns:p14="http://schemas.microsoft.com/office/powerpoint/2010/main" val="864362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xmlns="" id="{1557A916-FDD1-44A1-A7A1-70009FD6BE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2">
            <a:extLst>
              <a:ext uri="{FF2B5EF4-FFF2-40B4-BE49-F238E27FC236}">
                <a16:creationId xmlns:a16="http://schemas.microsoft.com/office/drawing/2014/main" xmlns="" id="{4B874C19-9B23-4B12-823E-D67615A9B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743949" cy="6858000"/>
          </a:xfrm>
          <a:custGeom>
            <a:avLst/>
            <a:gdLst>
              <a:gd name="connsiteX0" fmla="*/ 956085 w 7743949"/>
              <a:gd name="connsiteY0" fmla="*/ 2071857 h 6858000"/>
              <a:gd name="connsiteX1" fmla="*/ 4999548 w 7743949"/>
              <a:gd name="connsiteY1" fmla="*/ 2071857 h 6858000"/>
              <a:gd name="connsiteX2" fmla="*/ 5619604 w 7743949"/>
              <a:gd name="connsiteY2" fmla="*/ 2437296 h 6858000"/>
              <a:gd name="connsiteX3" fmla="*/ 7645701 w 7743949"/>
              <a:gd name="connsiteY3" fmla="*/ 5926372 h 6858000"/>
              <a:gd name="connsiteX4" fmla="*/ 7645701 w 7743949"/>
              <a:gd name="connsiteY4" fmla="*/ 6639850 h 6858000"/>
              <a:gd name="connsiteX5" fmla="*/ 7538856 w 7743949"/>
              <a:gd name="connsiteY5" fmla="*/ 6823844 h 6858000"/>
              <a:gd name="connsiteX6" fmla="*/ 7519022 w 7743949"/>
              <a:gd name="connsiteY6" fmla="*/ 6858000 h 6858000"/>
              <a:gd name="connsiteX7" fmla="*/ 0 w 7743949"/>
              <a:gd name="connsiteY7" fmla="*/ 6858000 h 6858000"/>
              <a:gd name="connsiteX8" fmla="*/ 0 w 7743949"/>
              <a:gd name="connsiteY8" fmla="*/ 3003362 h 6858000"/>
              <a:gd name="connsiteX9" fmla="*/ 144017 w 7743949"/>
              <a:gd name="connsiteY9" fmla="*/ 2754282 h 6858000"/>
              <a:gd name="connsiteX10" fmla="*/ 327296 w 7743949"/>
              <a:gd name="connsiteY10" fmla="*/ 2437296 h 6858000"/>
              <a:gd name="connsiteX11" fmla="*/ 956085 w 7743949"/>
              <a:gd name="connsiteY11" fmla="*/ 2071857 h 6858000"/>
              <a:gd name="connsiteX12" fmla="*/ 6281397 w 7743949"/>
              <a:gd name="connsiteY12" fmla="*/ 1163923 h 6858000"/>
              <a:gd name="connsiteX13" fmla="*/ 7148441 w 7743949"/>
              <a:gd name="connsiteY13" fmla="*/ 1163923 h 6858000"/>
              <a:gd name="connsiteX14" fmla="*/ 7281401 w 7743949"/>
              <a:gd name="connsiteY14" fmla="*/ 1242285 h 6858000"/>
              <a:gd name="connsiteX15" fmla="*/ 7715859 w 7743949"/>
              <a:gd name="connsiteY15" fmla="*/ 1990451 h 6858000"/>
              <a:gd name="connsiteX16" fmla="*/ 7715859 w 7743949"/>
              <a:gd name="connsiteY16" fmla="*/ 2143443 h 6858000"/>
              <a:gd name="connsiteX17" fmla="*/ 7281401 w 7743949"/>
              <a:gd name="connsiteY17" fmla="*/ 2891610 h 6858000"/>
              <a:gd name="connsiteX18" fmla="*/ 7148441 w 7743949"/>
              <a:gd name="connsiteY18" fmla="*/ 2969971 h 6858000"/>
              <a:gd name="connsiteX19" fmla="*/ 6281397 w 7743949"/>
              <a:gd name="connsiteY19" fmla="*/ 2969971 h 6858000"/>
              <a:gd name="connsiteX20" fmla="*/ 6146565 w 7743949"/>
              <a:gd name="connsiteY20" fmla="*/ 2891610 h 6858000"/>
              <a:gd name="connsiteX21" fmla="*/ 5713979 w 7743949"/>
              <a:gd name="connsiteY21" fmla="*/ 2143443 h 6858000"/>
              <a:gd name="connsiteX22" fmla="*/ 5713979 w 7743949"/>
              <a:gd name="connsiteY22" fmla="*/ 1990451 h 6858000"/>
              <a:gd name="connsiteX23" fmla="*/ 6146565 w 7743949"/>
              <a:gd name="connsiteY23" fmla="*/ 1242285 h 6858000"/>
              <a:gd name="connsiteX24" fmla="*/ 6281397 w 7743949"/>
              <a:gd name="connsiteY24" fmla="*/ 1163923 h 6858000"/>
              <a:gd name="connsiteX25" fmla="*/ 0 w 7743949"/>
              <a:gd name="connsiteY25" fmla="*/ 0 h 6858000"/>
              <a:gd name="connsiteX26" fmla="*/ 6600525 w 7743949"/>
              <a:gd name="connsiteY26" fmla="*/ 0 h 6858000"/>
              <a:gd name="connsiteX27" fmla="*/ 6486618 w 7743949"/>
              <a:gd name="connsiteY27" fmla="*/ 196155 h 6858000"/>
              <a:gd name="connsiteX28" fmla="*/ 5677553 w 7743949"/>
              <a:gd name="connsiteY28" fmla="*/ 1589421 h 6858000"/>
              <a:gd name="connsiteX29" fmla="*/ 5057496 w 7743949"/>
              <a:gd name="connsiteY29" fmla="*/ 1954861 h 6858000"/>
              <a:gd name="connsiteX30" fmla="*/ 1014033 w 7743949"/>
              <a:gd name="connsiteY30" fmla="*/ 1954861 h 6858000"/>
              <a:gd name="connsiteX31" fmla="*/ 385244 w 7743949"/>
              <a:gd name="connsiteY31" fmla="*/ 1589421 h 6858000"/>
              <a:gd name="connsiteX32" fmla="*/ 69234 w 7743949"/>
              <a:gd name="connsiteY32" fmla="*/ 1042874 h 6858000"/>
              <a:gd name="connsiteX33" fmla="*/ 0 w 7743949"/>
              <a:gd name="connsiteY33" fmla="*/ 923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56744" y="349858"/>
            <a:ext cx="4761461" cy="1351722"/>
          </a:xfrm>
        </p:spPr>
        <p:txBody>
          <a:bodyPr anchor="ctr">
            <a:normAutofit/>
          </a:bodyPr>
          <a:lstStyle/>
          <a:p>
            <a:r>
              <a:rPr lang="en-GB">
                <a:solidFill>
                  <a:schemeClr val="bg1"/>
                </a:solidFill>
              </a:rPr>
              <a:t>What emerged</a:t>
            </a:r>
          </a:p>
        </p:txBody>
      </p:sp>
      <p:sp>
        <p:nvSpPr>
          <p:cNvPr id="3" name="Content Placeholder 2"/>
          <p:cNvSpPr>
            <a:spLocks noGrp="1"/>
          </p:cNvSpPr>
          <p:nvPr>
            <p:ph idx="1"/>
          </p:nvPr>
        </p:nvSpPr>
        <p:spPr>
          <a:xfrm>
            <a:off x="756746" y="2863018"/>
            <a:ext cx="4666592" cy="3304451"/>
          </a:xfrm>
        </p:spPr>
        <p:txBody>
          <a:bodyPr>
            <a:normAutofit/>
          </a:bodyPr>
          <a:lstStyle/>
          <a:p>
            <a:pPr marL="114300" indent="0">
              <a:buNone/>
            </a:pPr>
            <a:endParaRPr lang="en-US" sz="2400">
              <a:solidFill>
                <a:schemeClr val="bg1"/>
              </a:solidFill>
            </a:endParaRPr>
          </a:p>
          <a:p>
            <a:pPr marL="114300" indent="0">
              <a:buNone/>
            </a:pPr>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endParaRPr lang="en-US" sz="2400">
              <a:solidFill>
                <a:schemeClr val="bg1"/>
              </a:solidFill>
            </a:endParaRPr>
          </a:p>
          <a:p>
            <a:pPr marL="114300" indent="0">
              <a:buNone/>
            </a:pPr>
            <a:endParaRPr lang="en-GB" sz="2400">
              <a:solidFill>
                <a:schemeClr val="bg1"/>
              </a:solidFill>
            </a:endParaRPr>
          </a:p>
        </p:txBody>
      </p:sp>
      <p:sp>
        <p:nvSpPr>
          <p:cNvPr id="6" name="TextBox 5">
            <a:extLst>
              <a:ext uri="{FF2B5EF4-FFF2-40B4-BE49-F238E27FC236}">
                <a16:creationId xmlns:a16="http://schemas.microsoft.com/office/drawing/2014/main" xmlns="" id="{1255D1CA-7E5C-44AA-BA4A-13FF577DCA06}"/>
              </a:ext>
            </a:extLst>
          </p:cNvPr>
          <p:cNvSpPr txBox="1"/>
          <p:nvPr/>
        </p:nvSpPr>
        <p:spPr>
          <a:xfrm>
            <a:off x="664118" y="2443163"/>
            <a:ext cx="5236619" cy="3988784"/>
          </a:xfrm>
          <a:prstGeom prst="rect">
            <a:avLst/>
          </a:prstGeom>
          <a:noFill/>
        </p:spPr>
        <p:txBody>
          <a:bodyPr wrap="square" rtlCol="0">
            <a:spAutoFit/>
          </a:bodyPr>
          <a:lstStyle/>
          <a:p>
            <a:pPr>
              <a:spcAft>
                <a:spcPts val="600"/>
              </a:spcAft>
            </a:pPr>
            <a:r>
              <a:rPr lang="en-GB" sz="2000" dirty="0">
                <a:solidFill>
                  <a:schemeClr val="bg1"/>
                </a:solidFill>
              </a:rPr>
              <a:t>Confirmed through qualitative studies.</a:t>
            </a:r>
          </a:p>
          <a:p>
            <a:pPr>
              <a:spcAft>
                <a:spcPts val="600"/>
              </a:spcAft>
            </a:pPr>
            <a:endParaRPr lang="en-GB" sz="2000" dirty="0">
              <a:solidFill>
                <a:schemeClr val="bg1"/>
              </a:solidFill>
            </a:endParaRPr>
          </a:p>
          <a:p>
            <a:pPr>
              <a:spcAft>
                <a:spcPts val="600"/>
              </a:spcAft>
            </a:pPr>
            <a:r>
              <a:rPr lang="en-GB" sz="2000" dirty="0">
                <a:solidFill>
                  <a:schemeClr val="bg1"/>
                </a:solidFill>
              </a:rPr>
              <a:t>Indicates that coaching skills training benefits the coach and the </a:t>
            </a:r>
            <a:r>
              <a:rPr lang="en-GB" sz="2000" dirty="0" err="1">
                <a:solidFill>
                  <a:schemeClr val="bg1"/>
                </a:solidFill>
              </a:rPr>
              <a:t>coachee</a:t>
            </a:r>
            <a:r>
              <a:rPr lang="en-GB" sz="2000" dirty="0">
                <a:solidFill>
                  <a:schemeClr val="bg1"/>
                </a:solidFill>
              </a:rPr>
              <a:t>.</a:t>
            </a:r>
          </a:p>
          <a:p>
            <a:pPr>
              <a:spcAft>
                <a:spcPts val="600"/>
              </a:spcAft>
            </a:pPr>
            <a:endParaRPr lang="en-GB" sz="2000" dirty="0">
              <a:solidFill>
                <a:schemeClr val="bg1"/>
              </a:solidFill>
            </a:endParaRPr>
          </a:p>
          <a:p>
            <a:pPr>
              <a:lnSpc>
                <a:spcPct val="107000"/>
              </a:lnSpc>
              <a:spcAft>
                <a:spcPts val="600"/>
              </a:spcAft>
            </a:pPr>
            <a:r>
              <a:rPr lang="en-GB" sz="2000" dirty="0">
                <a:solidFill>
                  <a:schemeClr val="bg1"/>
                </a:solidFill>
                <a:ea typeface="Calibri" panose="020F0502020204030204" pitchFamily="34" charset="0"/>
                <a:cs typeface="Calibri" panose="020F0502020204030204" pitchFamily="34" charset="0"/>
              </a:rPr>
              <a:t>Dissertation for a MSc in Coaching and Behaviour Change at Henley Management College. Awarded a distinction.</a:t>
            </a:r>
            <a:endParaRPr lang="en-GB" sz="2000" dirty="0">
              <a:solidFill>
                <a:schemeClr val="bg1"/>
              </a:solidFill>
              <a:ea typeface="Calibri" panose="020F0502020204030204" pitchFamily="34" charset="0"/>
              <a:cs typeface="Times New Roman" panose="02020603050405020304" pitchFamily="18" charset="0"/>
            </a:endParaRPr>
          </a:p>
          <a:p>
            <a:pPr>
              <a:spcAft>
                <a:spcPts val="600"/>
              </a:spcAft>
            </a:pPr>
            <a:endParaRPr lang="en-GB" dirty="0">
              <a:solidFill>
                <a:schemeClr val="bg1"/>
              </a:solidFill>
            </a:endParaRPr>
          </a:p>
          <a:p>
            <a:pPr>
              <a:spcAft>
                <a:spcPts val="600"/>
              </a:spcAft>
            </a:pPr>
            <a:endParaRPr lang="en-GB" dirty="0">
              <a:solidFill>
                <a:schemeClr val="tx2"/>
              </a:solidFill>
            </a:endParaRPr>
          </a:p>
          <a:p>
            <a:pPr>
              <a:spcAft>
                <a:spcPts val="600"/>
              </a:spcAft>
            </a:pPr>
            <a:endParaRPr lang="en-GB" dirty="0">
              <a:solidFill>
                <a:schemeClr val="tx2"/>
              </a:solidFill>
            </a:endParaRPr>
          </a:p>
        </p:txBody>
      </p:sp>
      <p:graphicFrame>
        <p:nvGraphicFramePr>
          <p:cNvPr id="5" name="Table 4">
            <a:extLst>
              <a:ext uri="{FF2B5EF4-FFF2-40B4-BE49-F238E27FC236}">
                <a16:creationId xmlns:a16="http://schemas.microsoft.com/office/drawing/2014/main" xmlns="" id="{68FCACDA-D185-4D33-91DB-261B9BC71715}"/>
              </a:ext>
            </a:extLst>
          </p:cNvPr>
          <p:cNvGraphicFramePr>
            <a:graphicFrameLocks noGrp="1"/>
          </p:cNvGraphicFramePr>
          <p:nvPr>
            <p:extLst>
              <p:ext uri="{D42A27DB-BD31-4B8C-83A1-F6EECF244321}">
                <p14:modId xmlns:p14="http://schemas.microsoft.com/office/powerpoint/2010/main" val="1167396914"/>
              </p:ext>
            </p:extLst>
          </p:nvPr>
        </p:nvGraphicFramePr>
        <p:xfrm>
          <a:off x="7486650" y="1701580"/>
          <a:ext cx="4451418" cy="3856256"/>
        </p:xfrm>
        <a:graphic>
          <a:graphicData uri="http://schemas.openxmlformats.org/drawingml/2006/table">
            <a:tbl>
              <a:tblPr firstRow="1" firstCol="1" bandRow="1"/>
              <a:tblGrid>
                <a:gridCol w="1447042">
                  <a:extLst>
                    <a:ext uri="{9D8B030D-6E8A-4147-A177-3AD203B41FA5}">
                      <a16:colId xmlns:a16="http://schemas.microsoft.com/office/drawing/2014/main" xmlns="" val="1367153318"/>
                    </a:ext>
                  </a:extLst>
                </a:gridCol>
                <a:gridCol w="918560">
                  <a:extLst>
                    <a:ext uri="{9D8B030D-6E8A-4147-A177-3AD203B41FA5}">
                      <a16:colId xmlns:a16="http://schemas.microsoft.com/office/drawing/2014/main" xmlns="" val="2381390630"/>
                    </a:ext>
                  </a:extLst>
                </a:gridCol>
                <a:gridCol w="1037502">
                  <a:extLst>
                    <a:ext uri="{9D8B030D-6E8A-4147-A177-3AD203B41FA5}">
                      <a16:colId xmlns:a16="http://schemas.microsoft.com/office/drawing/2014/main" xmlns="" val="2828918917"/>
                    </a:ext>
                  </a:extLst>
                </a:gridCol>
                <a:gridCol w="1048314">
                  <a:extLst>
                    <a:ext uri="{9D8B030D-6E8A-4147-A177-3AD203B41FA5}">
                      <a16:colId xmlns:a16="http://schemas.microsoft.com/office/drawing/2014/main" xmlns="" val="2271423455"/>
                    </a:ext>
                  </a:extLst>
                </a:gridCol>
              </a:tblGrid>
              <a:tr h="566951">
                <a:tc>
                  <a:txBody>
                    <a:bodyPr/>
                    <a:lstStyle/>
                    <a:p>
                      <a:pPr algn="just">
                        <a:spcAft>
                          <a:spcPts val="0"/>
                        </a:spcAft>
                      </a:pPr>
                      <a:r>
                        <a:rPr lang="en-GB"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SCALE</a:t>
                      </a:r>
                      <a:endPar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8DB3E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B1FFED"/>
                    </a:solidFill>
                  </a:tcPr>
                </a:tc>
                <a:tc>
                  <a:txBody>
                    <a:bodyPr/>
                    <a:lstStyle/>
                    <a:p>
                      <a:pPr algn="ctr">
                        <a:spcAft>
                          <a:spcPts val="0"/>
                        </a:spcAft>
                      </a:pPr>
                      <a:r>
                        <a:rPr lang="en-GB"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Avg </a:t>
                      </a:r>
                      <a:r>
                        <a:rPr lang="en-GB" sz="800">
                          <a:solidFill>
                            <a:srgbClr val="000000"/>
                          </a:solidFill>
                          <a:effectLst/>
                          <a:latin typeface="Calibri" panose="020F0502020204030204" pitchFamily="34" charset="0"/>
                          <a:ea typeface="Calibri" panose="020F0502020204030204" pitchFamily="34" charset="0"/>
                          <a:cs typeface="Calibri" panose="020F0502020204030204" pitchFamily="34" charset="0"/>
                        </a:rPr>
                        <a:t>Sten</a:t>
                      </a:r>
                      <a:r>
                        <a:rPr lang="en-GB"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 score before the coaching intervention</a:t>
                      </a:r>
                      <a:endPar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FED"/>
                    </a:solidFill>
                  </a:tcPr>
                </a:tc>
                <a:tc>
                  <a:txBody>
                    <a:bodyPr/>
                    <a:lstStyle/>
                    <a:p>
                      <a:pPr algn="ctr">
                        <a:spcAft>
                          <a:spcPts val="0"/>
                        </a:spcAft>
                      </a:pPr>
                      <a:r>
                        <a:rPr lang="en-GB"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Avg </a:t>
                      </a:r>
                      <a:r>
                        <a:rPr lang="en-GB" sz="800">
                          <a:solidFill>
                            <a:srgbClr val="000000"/>
                          </a:solidFill>
                          <a:effectLst/>
                          <a:latin typeface="Calibri" panose="020F0502020204030204" pitchFamily="34" charset="0"/>
                          <a:ea typeface="Calibri" panose="020F0502020204030204" pitchFamily="34" charset="0"/>
                          <a:cs typeface="Calibri" panose="020F0502020204030204" pitchFamily="34" charset="0"/>
                        </a:rPr>
                        <a:t>Sten</a:t>
                      </a:r>
                      <a:r>
                        <a:rPr lang="en-GB"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 score 4 months after the coaching intervention</a:t>
                      </a:r>
                      <a:endPar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FED"/>
                    </a:solidFill>
                  </a:tcPr>
                </a:tc>
                <a:tc>
                  <a:txBody>
                    <a:bodyPr/>
                    <a:lstStyle/>
                    <a:p>
                      <a:pPr algn="ctr">
                        <a:spcAft>
                          <a:spcPts val="0"/>
                        </a:spcAft>
                      </a:pPr>
                      <a:r>
                        <a:rPr lang="en-GB"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Difference in Avg </a:t>
                      </a:r>
                      <a:r>
                        <a:rPr lang="en-GB" sz="800">
                          <a:solidFill>
                            <a:srgbClr val="000000"/>
                          </a:solidFill>
                          <a:effectLst/>
                          <a:latin typeface="Calibri" panose="020F0502020204030204" pitchFamily="34" charset="0"/>
                          <a:ea typeface="Calibri" panose="020F0502020204030204" pitchFamily="34" charset="0"/>
                          <a:cs typeface="Calibri" panose="020F0502020204030204" pitchFamily="34" charset="0"/>
                        </a:rPr>
                        <a:t>Sten</a:t>
                      </a:r>
                      <a:r>
                        <a:rPr lang="en-GB" sz="800" b="1">
                          <a:solidFill>
                            <a:srgbClr val="000000"/>
                          </a:solidFill>
                          <a:effectLst/>
                          <a:latin typeface="Calibri" panose="020F0502020204030204" pitchFamily="34" charset="0"/>
                          <a:ea typeface="Calibri" panose="020F0502020204030204" pitchFamily="34" charset="0"/>
                          <a:cs typeface="Calibri" panose="020F0502020204030204" pitchFamily="34" charset="0"/>
                        </a:rPr>
                        <a:t> score</a:t>
                      </a:r>
                      <a:endPar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FFED"/>
                    </a:solidFill>
                  </a:tcPr>
                </a:tc>
                <a:extLst>
                  <a:ext uri="{0D108BD9-81ED-4DB2-BD59-A6C34878D82A}">
                    <a16:rowId xmlns:a16="http://schemas.microsoft.com/office/drawing/2014/main" xmlns="" val="3592866432"/>
                  </a:ext>
                </a:extLst>
              </a:tr>
              <a:tr h="371451">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TOUGHNESS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6.46</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6.67</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+0.21</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34161790"/>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CONTROL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8DB3E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tx1"/>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6.33</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6.54</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+0.21</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177216010"/>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Emotional Control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5.92</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6.25</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+0.33</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948477626"/>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Life Control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8DB3E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6.63</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6.50</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-0.13</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9755763"/>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COMMITMENT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6.21</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6.04</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-0.17</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62385171"/>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Goal Orientation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8DB3E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6.46</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6.50</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+0.04</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37940005"/>
                  </a:ext>
                </a:extLst>
              </a:tr>
              <a:tr h="371451">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Achievement Orientation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5.96</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5.88</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-0.12</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29746267"/>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CHALLENGE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8DB3E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6.21</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6.42</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+0.21</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134793310"/>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Risk Orientation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6.46</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6.54</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+0.08</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06856934"/>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Learning Orientation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8DB3E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5.75</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5.88</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+0.12</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41828812"/>
                  </a:ext>
                </a:extLst>
              </a:tr>
              <a:tr h="200389">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CONFIDENCE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6.46</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6.67</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+0.21</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1598763"/>
                  </a:ext>
                </a:extLst>
              </a:tr>
              <a:tr h="371451">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Confidence in Abilities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8DB3E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5.83</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5.96</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+0.13</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87102578"/>
                  </a:ext>
                </a:extLst>
              </a:tr>
              <a:tr h="371451">
                <a:tc>
                  <a:txBody>
                    <a:bodyPr/>
                    <a:lstStyle/>
                    <a:p>
                      <a:pPr algn="just">
                        <a:spcAft>
                          <a:spcPts val="0"/>
                        </a:spcAft>
                      </a:pPr>
                      <a:r>
                        <a:rPr lang="en-GB"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Interpersonal Confidence </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7.17</a:t>
                      </a: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+0.17</a:t>
                      </a:r>
                      <a:endPar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14" marR="50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269977890"/>
                  </a:ext>
                </a:extLst>
              </a:tr>
            </a:tbl>
          </a:graphicData>
        </a:graphic>
      </p:graphicFrame>
    </p:spTree>
    <p:extLst>
      <p:ext uri="{BB962C8B-B14F-4D97-AF65-F5344CB8AC3E}">
        <p14:creationId xmlns:p14="http://schemas.microsoft.com/office/powerpoint/2010/main" val="379303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EFFF4A2-EB01-4738-9824-8D9A72A51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D97D8B-CFC5-431A-AA32-93C4522A6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516395CD-DE31-4913-8BEB-4A925552888F}"/>
              </a:ext>
            </a:extLst>
          </p:cNvPr>
          <p:cNvSpPr>
            <a:spLocks noGrp="1"/>
          </p:cNvSpPr>
          <p:nvPr>
            <p:ph type="title"/>
          </p:nvPr>
        </p:nvSpPr>
        <p:spPr>
          <a:xfrm>
            <a:off x="185738" y="4535424"/>
            <a:ext cx="4468558" cy="1586162"/>
          </a:xfrm>
        </p:spPr>
        <p:txBody>
          <a:bodyPr anchor="t">
            <a:normAutofit/>
          </a:bodyPr>
          <a:lstStyle/>
          <a:p>
            <a:r>
              <a:rPr lang="en-GB" sz="4000" dirty="0">
                <a:solidFill>
                  <a:schemeClr val="bg1"/>
                </a:solidFill>
                <a:latin typeface="+mn-lt"/>
              </a:rPr>
              <a:t>Another Case Study</a:t>
            </a:r>
          </a:p>
        </p:txBody>
      </p:sp>
      <p:sp>
        <p:nvSpPr>
          <p:cNvPr id="5" name="Content Placeholder 4">
            <a:extLst>
              <a:ext uri="{FF2B5EF4-FFF2-40B4-BE49-F238E27FC236}">
                <a16:creationId xmlns:a16="http://schemas.microsoft.com/office/drawing/2014/main" xmlns="" id="{08B0CF03-2701-468A-A93E-37980C98FEF2}"/>
              </a:ext>
            </a:extLst>
          </p:cNvPr>
          <p:cNvSpPr>
            <a:spLocks noGrp="1"/>
          </p:cNvSpPr>
          <p:nvPr>
            <p:ph idx="1"/>
          </p:nvPr>
        </p:nvSpPr>
        <p:spPr>
          <a:xfrm>
            <a:off x="5074920" y="4535423"/>
            <a:ext cx="4930626" cy="1586163"/>
          </a:xfrm>
        </p:spPr>
        <p:txBody>
          <a:bodyPr>
            <a:normAutofit/>
          </a:bodyPr>
          <a:lstStyle/>
          <a:p>
            <a:pPr marL="0" indent="0">
              <a:spcBef>
                <a:spcPts val="0"/>
              </a:spcBef>
              <a:spcAft>
                <a:spcPts val="600"/>
              </a:spcAft>
              <a:buNone/>
            </a:pPr>
            <a:r>
              <a:rPr lang="en-GB" sz="2000" dirty="0">
                <a:solidFill>
                  <a:schemeClr val="bg1"/>
                </a:solidFill>
              </a:rPr>
              <a:t>Teaching Leaders – 2 year programme to develop c 200 prospective School Leaders. Each was assigned a coach as well as attending specific events.</a:t>
            </a:r>
          </a:p>
        </p:txBody>
      </p:sp>
      <p:grpSp>
        <p:nvGrpSpPr>
          <p:cNvPr id="14" name="Group 13">
            <a:extLst>
              <a:ext uri="{FF2B5EF4-FFF2-40B4-BE49-F238E27FC236}">
                <a16:creationId xmlns:a16="http://schemas.microsoft.com/office/drawing/2014/main" xmlns="" id="{F91EAA54-AC0A-4AEF-ACE5-B1DD3DC8173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208171" y="4821439"/>
            <a:ext cx="1128382" cy="847206"/>
            <a:chOff x="8183879" y="1000124"/>
            <a:chExt cx="1562267" cy="1172973"/>
          </a:xfrm>
        </p:grpSpPr>
        <p:sp>
          <p:nvSpPr>
            <p:cNvPr id="15" name="Freeform 5">
              <a:extLst>
                <a:ext uri="{FF2B5EF4-FFF2-40B4-BE49-F238E27FC236}">
                  <a16:creationId xmlns:a16="http://schemas.microsoft.com/office/drawing/2014/main" xmlns="" id="{57EE6F04-B543-44E1-BA29-3DD44C5AED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xmlns="" id="{D5559A4F-CFAC-4ECC-B04A-670D559B96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xmlns="" id="{6E96ED83-7CBB-404F-B32A-7AD0958958EB}"/>
              </a:ext>
            </a:extLst>
          </p:cNvPr>
          <p:cNvSpPr txBox="1"/>
          <p:nvPr/>
        </p:nvSpPr>
        <p:spPr>
          <a:xfrm>
            <a:off x="9549442" y="2161128"/>
            <a:ext cx="2314609" cy="2139047"/>
          </a:xfrm>
          <a:prstGeom prst="rect">
            <a:avLst/>
          </a:prstGeom>
          <a:noFill/>
        </p:spPr>
        <p:txBody>
          <a:bodyPr wrap="square" rtlCol="0">
            <a:spAutoFit/>
          </a:bodyPr>
          <a:lstStyle/>
          <a:p>
            <a:pPr>
              <a:spcAft>
                <a:spcPts val="600"/>
              </a:spcAft>
            </a:pPr>
            <a:r>
              <a:rPr lang="en-GB"/>
              <a:t>Correlated with :</a:t>
            </a:r>
          </a:p>
          <a:p>
            <a:pPr>
              <a:spcAft>
                <a:spcPts val="600"/>
              </a:spcAft>
            </a:pPr>
            <a:endParaRPr lang="en-GB"/>
          </a:p>
          <a:p>
            <a:pPr>
              <a:spcAft>
                <a:spcPts val="600"/>
              </a:spcAft>
            </a:pPr>
            <a:r>
              <a:rPr lang="en-GB"/>
              <a:t>Improved morale</a:t>
            </a:r>
          </a:p>
          <a:p>
            <a:pPr>
              <a:spcAft>
                <a:spcPts val="600"/>
              </a:spcAft>
            </a:pPr>
            <a:endParaRPr lang="en-GB"/>
          </a:p>
          <a:p>
            <a:pPr>
              <a:spcAft>
                <a:spcPts val="600"/>
              </a:spcAft>
            </a:pPr>
            <a:r>
              <a:rPr lang="en-GB"/>
              <a:t>Attainment. </a:t>
            </a:r>
          </a:p>
          <a:p>
            <a:pPr>
              <a:spcAft>
                <a:spcPts val="600"/>
              </a:spcAft>
            </a:pPr>
            <a:endParaRPr lang="en-GB"/>
          </a:p>
        </p:txBody>
      </p:sp>
      <p:graphicFrame>
        <p:nvGraphicFramePr>
          <p:cNvPr id="2" name="Table 1">
            <a:extLst>
              <a:ext uri="{FF2B5EF4-FFF2-40B4-BE49-F238E27FC236}">
                <a16:creationId xmlns:a16="http://schemas.microsoft.com/office/drawing/2014/main" xmlns="" id="{EEA812FA-C5A6-4B28-A868-63D9D676929E}"/>
              </a:ext>
            </a:extLst>
          </p:cNvPr>
          <p:cNvGraphicFramePr>
            <a:graphicFrameLocks noGrp="1"/>
          </p:cNvGraphicFramePr>
          <p:nvPr>
            <p:extLst>
              <p:ext uri="{D42A27DB-BD31-4B8C-83A1-F6EECF244321}">
                <p14:modId xmlns:p14="http://schemas.microsoft.com/office/powerpoint/2010/main" val="3469004000"/>
              </p:ext>
            </p:extLst>
          </p:nvPr>
        </p:nvGraphicFramePr>
        <p:xfrm>
          <a:off x="643467" y="681508"/>
          <a:ext cx="10898564" cy="3204132"/>
        </p:xfrm>
        <a:graphic>
          <a:graphicData uri="http://schemas.openxmlformats.org/drawingml/2006/table">
            <a:tbl>
              <a:tblPr firstRow="1" firstCol="1" bandRow="1">
                <a:tableStyleId>{5C22544A-7EE6-4342-B048-85BDC9FD1C3A}</a:tableStyleId>
              </a:tblPr>
              <a:tblGrid>
                <a:gridCol w="3317734">
                  <a:extLst>
                    <a:ext uri="{9D8B030D-6E8A-4147-A177-3AD203B41FA5}">
                      <a16:colId xmlns:a16="http://schemas.microsoft.com/office/drawing/2014/main" xmlns="" val="2887560349"/>
                    </a:ext>
                  </a:extLst>
                </a:gridCol>
                <a:gridCol w="1180270">
                  <a:extLst>
                    <a:ext uri="{9D8B030D-6E8A-4147-A177-3AD203B41FA5}">
                      <a16:colId xmlns:a16="http://schemas.microsoft.com/office/drawing/2014/main" xmlns="" val="3275071821"/>
                    </a:ext>
                  </a:extLst>
                </a:gridCol>
                <a:gridCol w="230661">
                  <a:extLst>
                    <a:ext uri="{9D8B030D-6E8A-4147-A177-3AD203B41FA5}">
                      <a16:colId xmlns:a16="http://schemas.microsoft.com/office/drawing/2014/main" xmlns="" val="3362786594"/>
                    </a:ext>
                  </a:extLst>
                </a:gridCol>
                <a:gridCol w="1061139">
                  <a:extLst>
                    <a:ext uri="{9D8B030D-6E8A-4147-A177-3AD203B41FA5}">
                      <a16:colId xmlns:a16="http://schemas.microsoft.com/office/drawing/2014/main" xmlns="" val="1443810186"/>
                    </a:ext>
                  </a:extLst>
                </a:gridCol>
                <a:gridCol w="2284591">
                  <a:extLst>
                    <a:ext uri="{9D8B030D-6E8A-4147-A177-3AD203B41FA5}">
                      <a16:colId xmlns:a16="http://schemas.microsoft.com/office/drawing/2014/main" xmlns="" val="2521239466"/>
                    </a:ext>
                  </a:extLst>
                </a:gridCol>
                <a:gridCol w="2824169">
                  <a:extLst>
                    <a:ext uri="{9D8B030D-6E8A-4147-A177-3AD203B41FA5}">
                      <a16:colId xmlns:a16="http://schemas.microsoft.com/office/drawing/2014/main" xmlns="" val="2447267577"/>
                    </a:ext>
                  </a:extLst>
                </a:gridCol>
              </a:tblGrid>
              <a:tr h="259328">
                <a:tc>
                  <a:txBody>
                    <a:bodyPr/>
                    <a:lstStyle/>
                    <a:p>
                      <a:pPr>
                        <a:lnSpc>
                          <a:spcPct val="115000"/>
                        </a:lnSpc>
                        <a:spcAft>
                          <a:spcPts val="0"/>
                        </a:spcAft>
                      </a:pPr>
                      <a:r>
                        <a:rPr lang="en-GB" sz="1200">
                          <a:effectLst/>
                        </a:rPr>
                        <a:t>Variable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nchor="ctr"/>
                </a:tc>
                <a:tc gridSpan="3">
                  <a:txBody>
                    <a:bodyPr/>
                    <a:lstStyle/>
                    <a:p>
                      <a:pPr algn="ctr">
                        <a:lnSpc>
                          <a:spcPct val="115000"/>
                        </a:lnSpc>
                        <a:spcAft>
                          <a:spcPts val="0"/>
                        </a:spcAft>
                      </a:pPr>
                      <a:r>
                        <a:rPr lang="en-GB" sz="1400" dirty="0">
                          <a:effectLst/>
                        </a:rPr>
                        <a:t>Before - 2102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nchor="ct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1400">
                          <a:effectLst/>
                        </a:rPr>
                        <a:t>After - 2014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nchor="ctr"/>
                </a:tc>
                <a:tc>
                  <a:txBody>
                    <a:bodyPr/>
                    <a:lstStyle/>
                    <a:p>
                      <a:pPr algn="ctr">
                        <a:lnSpc>
                          <a:spcPct val="115000"/>
                        </a:lnSpc>
                        <a:spcAft>
                          <a:spcPts val="0"/>
                        </a:spcAft>
                      </a:pPr>
                      <a:r>
                        <a:rPr lang="en-GB" sz="1400">
                          <a:effectLst/>
                        </a:rPr>
                        <a:t>Difference*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4163422319"/>
                  </a:ext>
                </a:extLst>
              </a:tr>
              <a:tr h="291257">
                <a:tc>
                  <a:txBody>
                    <a:bodyPr/>
                    <a:lstStyle/>
                    <a:p>
                      <a:pPr>
                        <a:lnSpc>
                          <a:spcPct val="115000"/>
                        </a:lnSpc>
                        <a:spcAft>
                          <a:spcPts val="0"/>
                        </a:spcAft>
                      </a:pPr>
                      <a:r>
                        <a:rPr lang="en-GB" sz="1600">
                          <a:effectLst/>
                        </a:rPr>
                        <a:t>Mental Toughness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nSpc>
                          <a:spcPct val="115000"/>
                        </a:lnSpc>
                        <a:spcAft>
                          <a:spcPts val="0"/>
                        </a:spcAft>
                      </a:pPr>
                      <a:r>
                        <a:rPr lang="en-GB" sz="16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nSpc>
                          <a:spcPct val="115000"/>
                        </a:lnSpc>
                        <a:spcAft>
                          <a:spcPts val="0"/>
                        </a:spcAft>
                      </a:pPr>
                      <a:r>
                        <a:rPr lang="en-GB" sz="16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nSpc>
                          <a:spcPct val="115000"/>
                        </a:lnSpc>
                        <a:spcAft>
                          <a:spcPts val="0"/>
                        </a:spcAft>
                      </a:pPr>
                      <a:r>
                        <a:rPr lang="en-GB" sz="16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4265492287"/>
                  </a:ext>
                </a:extLst>
              </a:tr>
              <a:tr h="323247">
                <a:tc>
                  <a:txBody>
                    <a:bodyPr/>
                    <a:lstStyle/>
                    <a:p>
                      <a:pPr marL="0" lvl="0" indent="0">
                        <a:spcAft>
                          <a:spcPts val="0"/>
                        </a:spcAft>
                        <a:buFont typeface="+mj-lt"/>
                        <a:buNone/>
                      </a:pPr>
                      <a:r>
                        <a:rPr lang="en-GB" sz="1400">
                          <a:effectLst/>
                        </a:rPr>
                        <a:t>Challenge</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800">
                          <a:effectLst/>
                        </a:rPr>
                        <a:t>5.25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800">
                          <a:effectLst/>
                        </a:rPr>
                        <a:t>6.16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a:effectLst/>
                        </a:rPr>
                        <a:t>Significant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1490182445"/>
                  </a:ext>
                </a:extLst>
              </a:tr>
              <a:tr h="323247">
                <a:tc>
                  <a:txBody>
                    <a:bodyPr/>
                    <a:lstStyle/>
                    <a:p>
                      <a:pPr marL="0" lvl="0" indent="0">
                        <a:spcAft>
                          <a:spcPts val="0"/>
                        </a:spcAft>
                        <a:buFont typeface="+mj-lt"/>
                        <a:buNone/>
                      </a:pPr>
                      <a:r>
                        <a:rPr lang="en-GB" sz="1400">
                          <a:effectLst/>
                        </a:rPr>
                        <a:t>Commitment</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800">
                          <a:effectLst/>
                        </a:rPr>
                        <a:t>6.47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800">
                          <a:effectLst/>
                        </a:rPr>
                        <a:t>7.19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a:effectLst/>
                        </a:rPr>
                        <a:t>Significant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1725285046"/>
                  </a:ext>
                </a:extLst>
              </a:tr>
              <a:tr h="323247">
                <a:tc>
                  <a:txBody>
                    <a:bodyPr/>
                    <a:lstStyle/>
                    <a:p>
                      <a:pPr marL="0" lvl="0" indent="0">
                        <a:spcAft>
                          <a:spcPts val="0"/>
                        </a:spcAft>
                        <a:buFont typeface="+mj-lt"/>
                        <a:buNone/>
                      </a:pPr>
                      <a:r>
                        <a:rPr lang="en-GB" sz="1400">
                          <a:effectLst/>
                        </a:rPr>
                        <a:t>Control</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800">
                          <a:effectLst/>
                        </a:rPr>
                        <a:t>5.60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800">
                          <a:effectLst/>
                        </a:rPr>
                        <a:t>6.54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dirty="0">
                          <a:effectLst/>
                        </a:rPr>
                        <a:t>Significant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2263915684"/>
                  </a:ext>
                </a:extLst>
              </a:tr>
              <a:tr h="259328">
                <a:tc>
                  <a:txBody>
                    <a:bodyPr/>
                    <a:lstStyle/>
                    <a:p>
                      <a:pPr marL="0" lvl="0" indent="0">
                        <a:spcAft>
                          <a:spcPts val="0"/>
                        </a:spcAft>
                        <a:buFont typeface="+mj-lt"/>
                        <a:buNone/>
                      </a:pPr>
                      <a:r>
                        <a:rPr lang="en-GB" sz="1200">
                          <a:effectLst/>
                        </a:rPr>
                        <a:t>Life control</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400" dirty="0">
                          <a:effectLst/>
                        </a:rPr>
                        <a:t>6.09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400">
                          <a:effectLst/>
                        </a:rPr>
                        <a:t>7.20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a:effectLst/>
                        </a:rPr>
                        <a:t>Significant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1225720506"/>
                  </a:ext>
                </a:extLst>
              </a:tr>
              <a:tr h="259328">
                <a:tc>
                  <a:txBody>
                    <a:bodyPr/>
                    <a:lstStyle/>
                    <a:p>
                      <a:pPr marL="0" lvl="0" indent="0">
                        <a:spcAft>
                          <a:spcPts val="0"/>
                        </a:spcAft>
                        <a:buFont typeface="+mj-lt"/>
                        <a:buNone/>
                      </a:pPr>
                      <a:r>
                        <a:rPr lang="en-GB" sz="1200">
                          <a:effectLst/>
                        </a:rPr>
                        <a:t>Emotional control</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400">
                          <a:effectLst/>
                        </a:rPr>
                        <a:t>4.91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400" dirty="0">
                          <a:effectLst/>
                        </a:rPr>
                        <a:t>5.40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a:effectLst/>
                        </a:rPr>
                        <a:t>Significant – still an area for attention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1823748871"/>
                  </a:ext>
                </a:extLst>
              </a:tr>
              <a:tr h="323247">
                <a:tc>
                  <a:txBody>
                    <a:bodyPr/>
                    <a:lstStyle/>
                    <a:p>
                      <a:pPr marL="0" lvl="0" indent="0">
                        <a:spcAft>
                          <a:spcPts val="0"/>
                        </a:spcAft>
                        <a:buFont typeface="+mj-lt"/>
                        <a:buNone/>
                      </a:pPr>
                      <a:r>
                        <a:rPr lang="en-GB" sz="1400">
                          <a:effectLst/>
                        </a:rPr>
                        <a:t>Confidence</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800">
                          <a:effectLst/>
                        </a:rPr>
                        <a:t>5.49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800">
                          <a:effectLst/>
                        </a:rPr>
                        <a:t>6.58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a:effectLst/>
                        </a:rPr>
                        <a:t>Significant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1864357493"/>
                  </a:ext>
                </a:extLst>
              </a:tr>
              <a:tr h="259328">
                <a:tc>
                  <a:txBody>
                    <a:bodyPr/>
                    <a:lstStyle/>
                    <a:p>
                      <a:pPr marL="0" lvl="0" indent="0">
                        <a:spcAft>
                          <a:spcPts val="0"/>
                        </a:spcAft>
                        <a:buFont typeface="+mj-lt"/>
                        <a:buNone/>
                      </a:pPr>
                      <a:r>
                        <a:rPr lang="en-GB" sz="1200">
                          <a:effectLst/>
                        </a:rPr>
                        <a:t>Confidence in abilities</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400">
                          <a:effectLst/>
                        </a:rPr>
                        <a:t>5.53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400">
                          <a:effectLst/>
                        </a:rPr>
                        <a:t>6.46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a:effectLst/>
                        </a:rPr>
                        <a:t>Significant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1705999844"/>
                  </a:ext>
                </a:extLst>
              </a:tr>
              <a:tr h="259328">
                <a:tc>
                  <a:txBody>
                    <a:bodyPr/>
                    <a:lstStyle/>
                    <a:p>
                      <a:pPr marL="0" lvl="0" indent="0">
                        <a:spcAft>
                          <a:spcPts val="0"/>
                        </a:spcAft>
                        <a:buFont typeface="+mj-lt"/>
                        <a:buNone/>
                      </a:pPr>
                      <a:r>
                        <a:rPr lang="en-GB" sz="1200">
                          <a:effectLst/>
                        </a:rPr>
                        <a:t>Interpersonal confidence</a:t>
                      </a:r>
                      <a:endParaRPr lang="en-GB" sz="110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400">
                          <a:effectLst/>
                        </a:rPr>
                        <a:t>5.03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400" dirty="0">
                          <a:effectLst/>
                        </a:rPr>
                        <a:t>5.90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a:effectLst/>
                        </a:rPr>
                        <a:t>Significant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2266545220"/>
                  </a:ext>
                </a:extLst>
              </a:tr>
              <a:tr h="323247">
                <a:tc>
                  <a:txBody>
                    <a:bodyPr/>
                    <a:lstStyle/>
                    <a:p>
                      <a:pPr marL="0" lvl="0" indent="0">
                        <a:spcAft>
                          <a:spcPts val="0"/>
                        </a:spcAft>
                        <a:buFont typeface="+mj-lt"/>
                        <a:buNone/>
                      </a:pPr>
                      <a:r>
                        <a:rPr lang="en-GB" sz="1400" dirty="0">
                          <a:effectLst/>
                        </a:rPr>
                        <a:t>Overall mental toughness</a:t>
                      </a:r>
                      <a:endParaRPr lang="en-GB" sz="1100" dirty="0">
                        <a:effectLst/>
                        <a:latin typeface="Calibri" panose="020F0502020204030204" pitchFamily="34" charset="0"/>
                        <a:cs typeface="Times New Roman" panose="02020603050405020304" pitchFamily="18" charset="0"/>
                      </a:endParaRPr>
                    </a:p>
                  </a:txBody>
                  <a:tcPr marL="66827" marR="66827" marT="0" marB="0"/>
                </a:tc>
                <a:tc gridSpan="2">
                  <a:txBody>
                    <a:bodyPr/>
                    <a:lstStyle/>
                    <a:p>
                      <a:pPr algn="ctr">
                        <a:lnSpc>
                          <a:spcPct val="115000"/>
                        </a:lnSpc>
                        <a:spcAft>
                          <a:spcPts val="0"/>
                        </a:spcAft>
                      </a:pPr>
                      <a:r>
                        <a:rPr lang="en-GB" sz="1800">
                          <a:effectLst/>
                        </a:rPr>
                        <a:t>5.94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hMerge="1">
                  <a:txBody>
                    <a:bodyPr/>
                    <a:lstStyle/>
                    <a:p>
                      <a:endParaRPr lang="en-GB"/>
                    </a:p>
                  </a:txBody>
                  <a:tcP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800" dirty="0">
                          <a:effectLst/>
                        </a:rPr>
                        <a:t>6.99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tc>
                  <a:txBody>
                    <a:bodyPr/>
                    <a:lstStyle/>
                    <a:p>
                      <a:pPr algn="ctr">
                        <a:lnSpc>
                          <a:spcPct val="115000"/>
                        </a:lnSpc>
                        <a:spcAft>
                          <a:spcPts val="0"/>
                        </a:spcAft>
                      </a:pPr>
                      <a:r>
                        <a:rPr lang="en-GB" sz="1000" dirty="0">
                          <a:effectLst/>
                        </a:rPr>
                        <a:t>Significant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7" marR="66827" marT="0" marB="0"/>
                </a:tc>
                <a:extLst>
                  <a:ext uri="{0D108BD9-81ED-4DB2-BD59-A6C34878D82A}">
                    <a16:rowId xmlns:a16="http://schemas.microsoft.com/office/drawing/2014/main" xmlns="" val="884426484"/>
                  </a:ext>
                </a:extLst>
              </a:tr>
            </a:tbl>
          </a:graphicData>
        </a:graphic>
      </p:graphicFrame>
    </p:spTree>
    <p:extLst>
      <p:ext uri="{BB962C8B-B14F-4D97-AF65-F5344CB8AC3E}">
        <p14:creationId xmlns:p14="http://schemas.microsoft.com/office/powerpoint/2010/main" val="34530075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F115950-3A68-4DDF-B0FC-C8DB63516E19}"/>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1" cy="6858000"/>
          </a:xfrm>
          <a:prstGeom prst="rect">
            <a:avLst/>
          </a:prstGeom>
          <a:effectLst>
            <a:softEdge rad="0"/>
          </a:effectLst>
        </p:spPr>
      </p:pic>
      <p:sp>
        <p:nvSpPr>
          <p:cNvPr id="2" name="Rectangle 1">
            <a:extLst>
              <a:ext uri="{FF2B5EF4-FFF2-40B4-BE49-F238E27FC236}">
                <a16:creationId xmlns:a16="http://schemas.microsoft.com/office/drawing/2014/main" xmlns="" id="{45F8F66F-8B84-4D11-B6D9-CF1C6148CAD3}"/>
              </a:ext>
            </a:extLst>
          </p:cNvPr>
          <p:cNvSpPr/>
          <p:nvPr/>
        </p:nvSpPr>
        <p:spPr>
          <a:xfrm>
            <a:off x="7155734" y="5835192"/>
            <a:ext cx="3548056" cy="1022808"/>
          </a:xfrm>
          <a:prstGeom prst="rect">
            <a:avLst/>
          </a:prstGeom>
          <a:gradFill flip="none" rotWithShape="1">
            <a:gsLst>
              <a:gs pos="0">
                <a:schemeClr val="accent1">
                  <a:lumMod val="67000"/>
                </a:schemeClr>
              </a:gs>
              <a:gs pos="85832">
                <a:srgbClr val="466F9A"/>
              </a:gs>
              <a:gs pos="40000">
                <a:srgbClr val="1E4E75"/>
              </a:gs>
              <a:gs pos="100000">
                <a:schemeClr val="accent1">
                  <a:lumMod val="60000"/>
                  <a:lumOff val="40000"/>
                </a:schemeClr>
              </a:gs>
            </a:gsLst>
            <a:lin ang="16200000" scaled="1"/>
            <a:tileRect/>
          </a:gradFill>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FD1B6EF1-2F3A-43EC-ABBC-B075C9F78A0F}"/>
              </a:ext>
            </a:extLst>
          </p:cNvPr>
          <p:cNvSpPr txBox="1"/>
          <p:nvPr/>
        </p:nvSpPr>
        <p:spPr>
          <a:xfrm>
            <a:off x="7155734" y="5639476"/>
            <a:ext cx="1815715" cy="307777"/>
          </a:xfrm>
          <a:prstGeom prst="rect">
            <a:avLst/>
          </a:prstGeom>
          <a:noFill/>
        </p:spPr>
        <p:txBody>
          <a:bodyPr wrap="square" rtlCol="0">
            <a:spAutoFit/>
          </a:bodyPr>
          <a:lstStyle/>
          <a:p>
            <a:pPr algn="ctr"/>
            <a:r>
              <a:rPr lang="en-GB" sz="1400" b="1" dirty="0">
                <a:solidFill>
                  <a:srgbClr val="FFC000"/>
                </a:solidFill>
                <a:latin typeface="Avenir Next LT Pro"/>
              </a:rPr>
              <a:t>ORGANIZATOR</a:t>
            </a:r>
            <a:endParaRPr lang="ro-RO" sz="1400" b="1" dirty="0">
              <a:solidFill>
                <a:srgbClr val="FFC000"/>
              </a:solidFill>
              <a:latin typeface="Avenir Next LT Pro"/>
            </a:endParaRPr>
          </a:p>
        </p:txBody>
      </p:sp>
      <p:sp>
        <p:nvSpPr>
          <p:cNvPr id="12" name="Rectangle 11">
            <a:extLst>
              <a:ext uri="{FF2B5EF4-FFF2-40B4-BE49-F238E27FC236}">
                <a16:creationId xmlns:a16="http://schemas.microsoft.com/office/drawing/2014/main" xmlns="" id="{4CF97E1F-4A81-461D-B05E-E77C7D1EAE07}"/>
              </a:ext>
            </a:extLst>
          </p:cNvPr>
          <p:cNvSpPr/>
          <p:nvPr/>
        </p:nvSpPr>
        <p:spPr>
          <a:xfrm>
            <a:off x="327746" y="1177912"/>
            <a:ext cx="8287966"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i="0" u="none" strike="noStrike" kern="0" cap="none" spc="0" normalizeH="0" baseline="0" noProof="0" dirty="0">
                <a:ln>
                  <a:noFill/>
                </a:ln>
                <a:solidFill>
                  <a:prstClr val="white"/>
                </a:solidFill>
                <a:uLnTx/>
                <a:uFillTx/>
                <a:latin typeface="Avenir Next LT Pro"/>
                <a:ea typeface="+mj-ea"/>
                <a:cs typeface="+mj-cs"/>
              </a:rPr>
              <a:t>BUSINESS EVOLUTION</a:t>
            </a:r>
            <a:br>
              <a:rPr kumimoji="0" lang="en-GB" sz="4000" i="0" u="none" strike="noStrike" kern="0" cap="none" spc="0" normalizeH="0" baseline="0" noProof="0" dirty="0">
                <a:ln>
                  <a:noFill/>
                </a:ln>
                <a:solidFill>
                  <a:prstClr val="white"/>
                </a:solidFill>
                <a:uLnTx/>
                <a:uFillTx/>
                <a:latin typeface="Avenir Next LT Pro"/>
                <a:ea typeface="+mj-ea"/>
                <a:cs typeface="+mj-cs"/>
              </a:rPr>
            </a:br>
            <a:r>
              <a:rPr kumimoji="0" lang="en-GB" sz="4000" i="0" u="none" strike="noStrike" kern="0" cap="none" spc="-150" normalizeH="0" baseline="0" noProof="0" dirty="0">
                <a:ln>
                  <a:noFill/>
                </a:ln>
                <a:solidFill>
                  <a:srgbClr val="FFC000"/>
                </a:solidFill>
                <a:uLnTx/>
                <a:uFillTx/>
                <a:latin typeface="Avenir Next LT Pro"/>
                <a:ea typeface="+mj-ea"/>
                <a:cs typeface="+mj-cs"/>
              </a:rPr>
              <a:t>EMPOWERING PEOPLE</a:t>
            </a:r>
            <a:endParaRPr kumimoji="0" lang="ro-RO" sz="4000" i="0" u="none" strike="noStrike" kern="0" cap="none" spc="0" normalizeH="0" baseline="0" noProof="0" dirty="0">
              <a:ln>
                <a:noFill/>
              </a:ln>
              <a:solidFill>
                <a:srgbClr val="FFC000"/>
              </a:solidFill>
              <a:uLnTx/>
              <a:uFillTx/>
            </a:endParaRPr>
          </a:p>
        </p:txBody>
      </p:sp>
      <p:sp>
        <p:nvSpPr>
          <p:cNvPr id="13" name="Rectangle 12">
            <a:extLst>
              <a:ext uri="{FF2B5EF4-FFF2-40B4-BE49-F238E27FC236}">
                <a16:creationId xmlns:a16="http://schemas.microsoft.com/office/drawing/2014/main" xmlns="" id="{46072E58-56B9-474C-9BD0-D9A96606881B}"/>
              </a:ext>
            </a:extLst>
          </p:cNvPr>
          <p:cNvSpPr/>
          <p:nvPr/>
        </p:nvSpPr>
        <p:spPr>
          <a:xfrm>
            <a:off x="327746" y="2905400"/>
            <a:ext cx="7679236" cy="1624227"/>
          </a:xfrm>
          <a:prstGeom prst="rect">
            <a:avLst/>
          </a:prstGeom>
        </p:spPr>
        <p:txBody>
          <a:bodyPr wrap="square">
            <a:spAutoFit/>
          </a:bodyPr>
          <a:lstStyle/>
          <a:p>
            <a:pPr lvl="0">
              <a:lnSpc>
                <a:spcPct val="110000"/>
              </a:lnSpc>
            </a:pPr>
            <a:r>
              <a:rPr lang="en-GB" sz="4400" b="1" dirty="0">
                <a:solidFill>
                  <a:srgbClr val="FFC000"/>
                </a:solidFill>
                <a:latin typeface="Avenir Next LT Pro"/>
              </a:rPr>
              <a:t>Mental Toughness </a:t>
            </a:r>
          </a:p>
          <a:p>
            <a:pPr lvl="0">
              <a:lnSpc>
                <a:spcPct val="110000"/>
              </a:lnSpc>
            </a:pPr>
            <a:r>
              <a:rPr lang="en-GB" sz="2400" i="1" dirty="0">
                <a:solidFill>
                  <a:schemeClr val="bg1"/>
                </a:solidFill>
                <a:latin typeface="Avenir Next LT Pro"/>
              </a:rPr>
              <a:t>The Key to performance, </a:t>
            </a:r>
          </a:p>
          <a:p>
            <a:pPr lvl="0">
              <a:lnSpc>
                <a:spcPct val="110000"/>
              </a:lnSpc>
            </a:pPr>
            <a:r>
              <a:rPr lang="en-GB" sz="2400" i="1" dirty="0">
                <a:solidFill>
                  <a:schemeClr val="bg1"/>
                </a:solidFill>
                <a:latin typeface="Avenir Next LT Pro"/>
              </a:rPr>
              <a:t>wellbeing &amp; </a:t>
            </a:r>
            <a:r>
              <a:rPr lang="en-GB" sz="2400" i="1">
                <a:solidFill>
                  <a:schemeClr val="bg1"/>
                </a:solidFill>
                <a:latin typeface="Avenir Next LT Pro"/>
              </a:rPr>
              <a:t>positive behaviour</a:t>
            </a:r>
            <a:endParaRPr lang="en-GB" sz="2400" i="1" dirty="0">
              <a:solidFill>
                <a:schemeClr val="bg1"/>
              </a:solidFill>
              <a:latin typeface="Avenir Next LT Pro"/>
            </a:endParaRPr>
          </a:p>
        </p:txBody>
      </p:sp>
      <p:sp>
        <p:nvSpPr>
          <p:cNvPr id="14" name="Rectangle 13">
            <a:extLst>
              <a:ext uri="{FF2B5EF4-FFF2-40B4-BE49-F238E27FC236}">
                <a16:creationId xmlns:a16="http://schemas.microsoft.com/office/drawing/2014/main" xmlns="" id="{D1C32BBD-059B-4685-941F-519EE3C20D6F}"/>
              </a:ext>
            </a:extLst>
          </p:cNvPr>
          <p:cNvSpPr/>
          <p:nvPr/>
        </p:nvSpPr>
        <p:spPr>
          <a:xfrm>
            <a:off x="8888075" y="5639476"/>
            <a:ext cx="1921680" cy="307777"/>
          </a:xfrm>
          <a:prstGeom prst="rect">
            <a:avLst/>
          </a:prstGeom>
        </p:spPr>
        <p:txBody>
          <a:bodyPr wrap="square">
            <a:spAutoFit/>
          </a:bodyPr>
          <a:lstStyle/>
          <a:p>
            <a:pPr lvl="0"/>
            <a:r>
              <a:rPr lang="en-GB" sz="1400" b="1" dirty="0">
                <a:solidFill>
                  <a:srgbClr val="FFC000"/>
                </a:solidFill>
                <a:latin typeface="Avenir Next LT Pro"/>
              </a:rPr>
              <a:t>CO-ORGANIZATOR</a:t>
            </a:r>
            <a:endParaRPr lang="ro-RO" sz="1400" b="1" dirty="0">
              <a:solidFill>
                <a:prstClr val="white"/>
              </a:solidFill>
              <a:latin typeface="Avenir Next LT Pro"/>
            </a:endParaRPr>
          </a:p>
        </p:txBody>
      </p:sp>
      <p:pic>
        <p:nvPicPr>
          <p:cNvPr id="3" name="Picture 2" descr="A picture containing drawing, window&#10;&#10;Description automatically generated">
            <a:extLst>
              <a:ext uri="{FF2B5EF4-FFF2-40B4-BE49-F238E27FC236}">
                <a16:creationId xmlns:a16="http://schemas.microsoft.com/office/drawing/2014/main" xmlns="" id="{791E10CF-347B-4D6E-B078-6E2AF7F9C2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08619" y="6137326"/>
            <a:ext cx="1439432" cy="387290"/>
          </a:xfrm>
          <a:prstGeom prst="rect">
            <a:avLst/>
          </a:prstGeom>
        </p:spPr>
      </p:pic>
      <p:pic>
        <p:nvPicPr>
          <p:cNvPr id="10" name="Picture 9" descr="A close up of a sign&#10;&#10;Description automatically generated">
            <a:extLst>
              <a:ext uri="{FF2B5EF4-FFF2-40B4-BE49-F238E27FC236}">
                <a16:creationId xmlns:a16="http://schemas.microsoft.com/office/drawing/2014/main" xmlns="" id="{4AD65C9D-5632-4EF2-B314-CEC89E6160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4824" y="6026481"/>
            <a:ext cx="1439432" cy="655439"/>
          </a:xfrm>
          <a:prstGeom prst="rect">
            <a:avLst/>
          </a:prstGeom>
        </p:spPr>
      </p:pic>
    </p:spTree>
    <p:extLst>
      <p:ext uri="{BB962C8B-B14F-4D97-AF65-F5344CB8AC3E}">
        <p14:creationId xmlns:p14="http://schemas.microsoft.com/office/powerpoint/2010/main" val="254976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BEC87-7678-47B8-A40C-4657B4DF7451}"/>
              </a:ext>
            </a:extLst>
          </p:cNvPr>
          <p:cNvSpPr>
            <a:spLocks noGrp="1"/>
          </p:cNvSpPr>
          <p:nvPr>
            <p:ph type="title"/>
          </p:nvPr>
        </p:nvSpPr>
        <p:spPr>
          <a:xfrm>
            <a:off x="838200" y="365125"/>
            <a:ext cx="10515600" cy="1325563"/>
          </a:xfrm>
          <a:prstGeom prst="rect">
            <a:avLst/>
          </a:prstGeom>
        </p:spPr>
        <p:txBody>
          <a:bodyPr>
            <a:normAutofit/>
          </a:bodyPr>
          <a:lstStyle/>
          <a:p>
            <a:r>
              <a:rPr lang="en-GB" dirty="0"/>
              <a:t>Mental Toughness – a personality trait</a:t>
            </a:r>
          </a:p>
        </p:txBody>
      </p:sp>
      <p:graphicFrame>
        <p:nvGraphicFramePr>
          <p:cNvPr id="5" name="Content Placeholder 2">
            <a:extLst>
              <a:ext uri="{FF2B5EF4-FFF2-40B4-BE49-F238E27FC236}">
                <a16:creationId xmlns:a16="http://schemas.microsoft.com/office/drawing/2014/main" xmlns="" id="{61FBC9BE-EF0E-4576-932D-E665F45B8BD4}"/>
              </a:ext>
            </a:extLst>
          </p:cNvPr>
          <p:cNvGraphicFramePr>
            <a:graphicFrameLocks noGrp="1"/>
          </p:cNvGraphicFramePr>
          <p:nvPr>
            <p:ph idx="1"/>
            <p:extLst>
              <p:ext uri="{D42A27DB-BD31-4B8C-83A1-F6EECF244321}">
                <p14:modId xmlns:p14="http://schemas.microsoft.com/office/powerpoint/2010/main" val="28210361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685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0"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AE2F93C4-D2EE-406B-8DA6-FC86B975AE0B}"/>
              </a:ext>
            </a:extLst>
          </p:cNvPr>
          <p:cNvSpPr>
            <a:spLocks noGrp="1"/>
          </p:cNvSpPr>
          <p:nvPr>
            <p:ph type="title"/>
          </p:nvPr>
        </p:nvSpPr>
        <p:spPr>
          <a:xfrm>
            <a:off x="4384039" y="365125"/>
            <a:ext cx="7164493" cy="1325563"/>
          </a:xfrm>
        </p:spPr>
        <p:txBody>
          <a:bodyPr>
            <a:normAutofit/>
          </a:bodyPr>
          <a:lstStyle/>
          <a:p>
            <a:r>
              <a:rPr lang="en-GB" sz="4000" dirty="0">
                <a:latin typeface="+mn-lt"/>
              </a:rPr>
              <a:t>Origins - Philosophy </a:t>
            </a:r>
          </a:p>
        </p:txBody>
      </p:sp>
      <p:pic>
        <p:nvPicPr>
          <p:cNvPr id="1026" name="Picture 2" descr="Image result for plato">
            <a:extLst>
              <a:ext uri="{FF2B5EF4-FFF2-40B4-BE49-F238E27FC236}">
                <a16:creationId xmlns:a16="http://schemas.microsoft.com/office/drawing/2014/main" xmlns="" id="{EBB830CF-46A8-4FF8-9B60-9367BBB55B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95" r="2" b="9497"/>
          <a:stretch/>
        </p:blipFill>
        <p:spPr bwMode="auto">
          <a:xfrm>
            <a:off x="480060" y="1260021"/>
            <a:ext cx="3425957" cy="43374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53C2A941-88B6-49D3-A89E-F7A61FE0DADA}"/>
              </a:ext>
            </a:extLst>
          </p:cNvPr>
          <p:cNvSpPr>
            <a:spLocks noGrp="1"/>
          </p:cNvSpPr>
          <p:nvPr>
            <p:ph idx="1"/>
          </p:nvPr>
        </p:nvSpPr>
        <p:spPr>
          <a:xfrm>
            <a:off x="4366145" y="1443136"/>
            <a:ext cx="7161017" cy="4154361"/>
          </a:xfrm>
        </p:spPr>
        <p:txBody>
          <a:bodyPr>
            <a:noAutofit/>
          </a:bodyPr>
          <a:lstStyle/>
          <a:p>
            <a:pPr marL="114300" indent="0">
              <a:buNone/>
            </a:pPr>
            <a:r>
              <a:rPr lang="en-GB" sz="2000" dirty="0"/>
              <a:t>The concept MENTAL TOUGHNESS is long understood</a:t>
            </a:r>
            <a:br>
              <a:rPr lang="en-GB" sz="2000" dirty="0"/>
            </a:br>
            <a:endParaRPr lang="en-GB" sz="2000" dirty="0"/>
          </a:p>
          <a:p>
            <a:r>
              <a:rPr lang="en-GB" sz="2000" b="1" dirty="0"/>
              <a:t> Plato</a:t>
            </a:r>
            <a:r>
              <a:rPr lang="en-GB" sz="2000" dirty="0"/>
              <a:t> (c 400 BC) – 4 </a:t>
            </a:r>
            <a:r>
              <a:rPr lang="en-GB" sz="2000" b="1" dirty="0"/>
              <a:t>cardinal virtues</a:t>
            </a:r>
            <a:r>
              <a:rPr lang="en-GB" sz="2000" dirty="0"/>
              <a:t> - wisdom, temperance, </a:t>
            </a:r>
            <a:r>
              <a:rPr lang="en-GB" sz="2000" b="1" dirty="0"/>
              <a:t>fortitude</a:t>
            </a:r>
            <a:r>
              <a:rPr lang="en-GB" sz="2000" dirty="0"/>
              <a:t> and justice</a:t>
            </a:r>
          </a:p>
          <a:p>
            <a:pPr marL="114300" indent="0">
              <a:buNone/>
            </a:pPr>
            <a:endParaRPr lang="en-GB" sz="2000" dirty="0"/>
          </a:p>
          <a:p>
            <a:r>
              <a:rPr lang="en-GB" sz="2000" dirty="0"/>
              <a:t> Fortitude – “having emotional power and the ability to withstand adversity” - well-being (eudaimonia) is the highest aim of (moral) thought and conduct</a:t>
            </a:r>
          </a:p>
          <a:p>
            <a:endParaRPr lang="en-GB" sz="2000" dirty="0"/>
          </a:p>
          <a:p>
            <a:r>
              <a:rPr lang="en-GB" sz="2000" dirty="0"/>
              <a:t> Draws the distinction between happiness/hedonism and contentment </a:t>
            </a:r>
          </a:p>
          <a:p>
            <a:endParaRPr lang="en-GB" sz="2000" dirty="0"/>
          </a:p>
          <a:p>
            <a:r>
              <a:rPr lang="en-GB" sz="2000" dirty="0"/>
              <a:t> Wisdom – comes from self awareness – again relevant</a:t>
            </a:r>
          </a:p>
        </p:txBody>
      </p:sp>
    </p:spTree>
    <p:extLst>
      <p:ext uri="{BB962C8B-B14F-4D97-AF65-F5344CB8AC3E}">
        <p14:creationId xmlns:p14="http://schemas.microsoft.com/office/powerpoint/2010/main" val="23964594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8575C10-8187-4AC4-AD72-C754EAFD28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E2F93C4-D2EE-406B-8DA6-FC86B975AE0B}"/>
              </a:ext>
            </a:extLst>
          </p:cNvPr>
          <p:cNvSpPr>
            <a:spLocks noGrp="1"/>
          </p:cNvSpPr>
          <p:nvPr>
            <p:ph type="title"/>
          </p:nvPr>
        </p:nvSpPr>
        <p:spPr>
          <a:xfrm>
            <a:off x="762000" y="559678"/>
            <a:ext cx="3567915" cy="4952492"/>
          </a:xfrm>
        </p:spPr>
        <p:txBody>
          <a:bodyPr>
            <a:normAutofit/>
          </a:bodyPr>
          <a:lstStyle/>
          <a:p>
            <a:r>
              <a:rPr lang="en-GB" sz="4000" dirty="0">
                <a:solidFill>
                  <a:schemeClr val="bg1"/>
                </a:solidFill>
                <a:latin typeface="+mn-lt"/>
              </a:rPr>
              <a:t>Origins – Academic – mid 1950s +</a:t>
            </a:r>
          </a:p>
        </p:txBody>
      </p:sp>
      <p:cxnSp>
        <p:nvCxnSpPr>
          <p:cNvPr id="12" name="Straight Connector 11">
            <a:extLst>
              <a:ext uri="{FF2B5EF4-FFF2-40B4-BE49-F238E27FC236}">
                <a16:creationId xmlns:a16="http://schemas.microsoft.com/office/drawing/2014/main" xmlns="" id="{74E776C9-ED67-41B7-B3A3-4DF76EF3AC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18F96E7D-F57B-4EBC-B661-60FE607A26A6}"/>
              </a:ext>
            </a:extLst>
          </p:cNvPr>
          <p:cNvGraphicFramePr>
            <a:graphicFrameLocks noGrp="1"/>
          </p:cNvGraphicFramePr>
          <p:nvPr>
            <p:ph idx="1"/>
            <p:extLst>
              <p:ext uri="{D42A27DB-BD31-4B8C-83A1-F6EECF244321}">
                <p14:modId xmlns:p14="http://schemas.microsoft.com/office/powerpoint/2010/main" val="3902500257"/>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871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915A5FA-B568-4D57-87FA-47205835B32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xmlns=""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800D021-2F40-4D63-8965-18203AFF3B5D}"/>
              </a:ext>
            </a:extLst>
          </p:cNvPr>
          <p:cNvSpPr>
            <a:spLocks noGrp="1"/>
          </p:cNvSpPr>
          <p:nvPr>
            <p:ph type="title"/>
          </p:nvPr>
        </p:nvSpPr>
        <p:spPr>
          <a:xfrm>
            <a:off x="838200" y="365125"/>
            <a:ext cx="10515600" cy="1325563"/>
          </a:xfrm>
        </p:spPr>
        <p:txBody>
          <a:bodyPr>
            <a:normAutofit/>
          </a:bodyPr>
          <a:lstStyle/>
          <a:p>
            <a:r>
              <a:rPr lang="en-GB" sz="4000" dirty="0">
                <a:latin typeface="+mn-lt"/>
              </a:rPr>
              <a:t>Key themes – before we move on </a:t>
            </a:r>
          </a:p>
        </p:txBody>
      </p:sp>
      <p:graphicFrame>
        <p:nvGraphicFramePr>
          <p:cNvPr id="5" name="Content Placeholder 2">
            <a:extLst>
              <a:ext uri="{FF2B5EF4-FFF2-40B4-BE49-F238E27FC236}">
                <a16:creationId xmlns:a16="http://schemas.microsoft.com/office/drawing/2014/main" xmlns="" id="{90A68E11-5FD5-473D-8699-4D602663EEEF}"/>
              </a:ext>
            </a:extLst>
          </p:cNvPr>
          <p:cNvGraphicFramePr>
            <a:graphicFrameLocks noGrp="1"/>
          </p:cNvGraphicFramePr>
          <p:nvPr>
            <p:ph idx="1"/>
            <p:extLst>
              <p:ext uri="{D42A27DB-BD31-4B8C-83A1-F6EECF244321}">
                <p14:modId xmlns:p14="http://schemas.microsoft.com/office/powerpoint/2010/main" val="324808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96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xmlns="" id="{7CA0DAA6-33B8-4A25-810D-2F4D816FB4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516395CD-DE31-4913-8BEB-4A925552888F}"/>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defTabSz="914400"/>
            <a:r>
              <a:rPr lang="en-US" sz="4000" dirty="0">
                <a:solidFill>
                  <a:schemeClr val="bg1"/>
                </a:solidFill>
                <a:latin typeface="+mn-lt"/>
              </a:rPr>
              <a:t>The 4Cs and the 8 Factors</a:t>
            </a:r>
          </a:p>
        </p:txBody>
      </p:sp>
      <p:pic>
        <p:nvPicPr>
          <p:cNvPr id="6" name="Picture 5">
            <a:extLst>
              <a:ext uri="{FF2B5EF4-FFF2-40B4-BE49-F238E27FC236}">
                <a16:creationId xmlns:a16="http://schemas.microsoft.com/office/drawing/2014/main" xmlns="" id="{BFF41183-EDF4-480A-AD44-D69AEB049B1B}"/>
              </a:ext>
            </a:extLst>
          </p:cNvPr>
          <p:cNvPicPr>
            <a:picLocks noChangeAspect="1"/>
          </p:cNvPicPr>
          <p:nvPr/>
        </p:nvPicPr>
        <p:blipFill rotWithShape="1">
          <a:blip r:embed="rId2">
            <a:extLst>
              <a:ext uri="{28A0092B-C50C-407E-A947-70E740481C1C}">
                <a14:useLocalDpi xmlns:a14="http://schemas.microsoft.com/office/drawing/2010/main" val="0"/>
              </a:ext>
            </a:extLst>
          </a:blip>
          <a:srcRect r="-1" b="9016"/>
          <a:stretch/>
        </p:blipFill>
        <p:spPr>
          <a:xfrm>
            <a:off x="4654297" y="10"/>
            <a:ext cx="7537704" cy="6857990"/>
          </a:xfrm>
          <a:prstGeom prst="rect">
            <a:avLst/>
          </a:prstGeom>
        </p:spPr>
      </p:pic>
    </p:spTree>
    <p:extLst>
      <p:ext uri="{BB962C8B-B14F-4D97-AF65-F5344CB8AC3E}">
        <p14:creationId xmlns:p14="http://schemas.microsoft.com/office/powerpoint/2010/main" val="28206619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596127F-76AA-4EB7-B870-6237F0654A42}"/>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7566207" y="536298"/>
            <a:ext cx="4028058" cy="4113708"/>
          </a:xfrm>
          <a:prstGeom prst="rect">
            <a:avLst/>
          </a:prstGeom>
        </p:spPr>
      </p:pic>
      <p:sp>
        <p:nvSpPr>
          <p:cNvPr id="16" name="Freeform: Shape 15">
            <a:extLst>
              <a:ext uri="{FF2B5EF4-FFF2-40B4-BE49-F238E27FC236}">
                <a16:creationId xmlns:a16="http://schemas.microsoft.com/office/drawing/2014/main" xmlns=""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156868B-AC56-44FE-AC83-D67CE0D614CC}"/>
              </a:ext>
            </a:extLst>
          </p:cNvPr>
          <p:cNvSpPr>
            <a:spLocks noGrp="1"/>
          </p:cNvSpPr>
          <p:nvPr>
            <p:ph type="title"/>
          </p:nvPr>
        </p:nvSpPr>
        <p:spPr>
          <a:xfrm>
            <a:off x="107464" y="365125"/>
            <a:ext cx="5076090" cy="1325563"/>
          </a:xfrm>
        </p:spPr>
        <p:txBody>
          <a:bodyPr>
            <a:normAutofit/>
          </a:bodyPr>
          <a:lstStyle/>
          <a:p>
            <a:r>
              <a:rPr lang="en-GB" sz="4000" dirty="0">
                <a:latin typeface="+mn-lt"/>
              </a:rPr>
              <a:t>Control - Life Control</a:t>
            </a:r>
          </a:p>
        </p:txBody>
      </p:sp>
      <p:sp>
        <p:nvSpPr>
          <p:cNvPr id="3" name="Content Placeholder 2">
            <a:extLst>
              <a:ext uri="{FF2B5EF4-FFF2-40B4-BE49-F238E27FC236}">
                <a16:creationId xmlns:a16="http://schemas.microsoft.com/office/drawing/2014/main" xmlns="" id="{4FAAC7CD-0CF6-4106-9723-5D2FB24FB788}"/>
              </a:ext>
            </a:extLst>
          </p:cNvPr>
          <p:cNvSpPr>
            <a:spLocks noGrp="1"/>
          </p:cNvSpPr>
          <p:nvPr>
            <p:ph idx="1"/>
          </p:nvPr>
        </p:nvSpPr>
        <p:spPr>
          <a:xfrm>
            <a:off x="804672" y="2020824"/>
            <a:ext cx="5076090" cy="4151376"/>
          </a:xfrm>
        </p:spPr>
        <p:txBody>
          <a:bodyPr>
            <a:normAutofit/>
          </a:bodyPr>
          <a:lstStyle/>
          <a:p>
            <a:pPr marL="114300" indent="0">
              <a:buNone/>
            </a:pPr>
            <a:r>
              <a:rPr lang="en-GB" sz="2000"/>
              <a:t>“I really believe I can do it”</a:t>
            </a:r>
          </a:p>
          <a:p>
            <a:endParaRPr lang="en-GB" sz="2000"/>
          </a:p>
          <a:p>
            <a:r>
              <a:rPr lang="en-GB" sz="2000"/>
              <a:t>Believe they make a difference.</a:t>
            </a:r>
          </a:p>
          <a:p>
            <a:r>
              <a:rPr lang="en-GB" sz="2000"/>
              <a:t>Happily multi-task.</a:t>
            </a:r>
          </a:p>
          <a:p>
            <a:r>
              <a:rPr lang="en-GB" sz="2000"/>
              <a:t>Good at planning &amp; organisation.</a:t>
            </a:r>
          </a:p>
          <a:p>
            <a:r>
              <a:rPr lang="en-GB" sz="2000"/>
              <a:t>Work hard. Everything is possible.</a:t>
            </a:r>
          </a:p>
          <a:p>
            <a:r>
              <a:rPr lang="en-GB" sz="2000"/>
              <a:t>I might not understand it but I can master it.</a:t>
            </a:r>
          </a:p>
        </p:txBody>
      </p:sp>
    </p:spTree>
    <p:extLst>
      <p:ext uri="{BB962C8B-B14F-4D97-AF65-F5344CB8AC3E}">
        <p14:creationId xmlns:p14="http://schemas.microsoft.com/office/powerpoint/2010/main" val="328574280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1893</Words>
  <Application>Microsoft Office PowerPoint</Application>
  <PresentationFormat>Widescreen</PresentationFormat>
  <Paragraphs>404</Paragraphs>
  <Slides>32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vt:lpstr>
      <vt:lpstr>Avenir Next LT Pro</vt:lpstr>
      <vt:lpstr>Calibri</vt:lpstr>
      <vt:lpstr>Calibri Light</vt:lpstr>
      <vt:lpstr>Times New Roman</vt:lpstr>
      <vt:lpstr>Wingdings</vt:lpstr>
      <vt:lpstr>Office Theme</vt:lpstr>
      <vt:lpstr>PowerPoint Presentation</vt:lpstr>
      <vt:lpstr>PowerPoint Presentation</vt:lpstr>
      <vt:lpstr>PowerPoint Presentation</vt:lpstr>
      <vt:lpstr>Mental Toughness – a personality trait</vt:lpstr>
      <vt:lpstr>Origins - Philosophy </vt:lpstr>
      <vt:lpstr>Origins – Academic – mid 1950s +</vt:lpstr>
      <vt:lpstr>Key themes – before we move on </vt:lpstr>
      <vt:lpstr>The 4Cs and the 8 Factors</vt:lpstr>
      <vt:lpstr>Control - Life Control</vt:lpstr>
      <vt:lpstr>Control - Emotional Control</vt:lpstr>
      <vt:lpstr>Commitment – Goal Orientation</vt:lpstr>
      <vt:lpstr>Commitment – Achievement Orientation</vt:lpstr>
      <vt:lpstr>Challenge – Risk Orientation</vt:lpstr>
      <vt:lpstr>Challenge – Learning Orientation</vt:lpstr>
      <vt:lpstr>Confidence – Confidence  in Abilities</vt:lpstr>
      <vt:lpstr>Confidence – Interpersonal Confidence</vt:lpstr>
      <vt:lpstr>Some important points</vt:lpstr>
      <vt:lpstr>PowerPoint Presentation</vt:lpstr>
      <vt:lpstr> The Benefits of Mental Toughness</vt:lpstr>
      <vt:lpstr>PowerPoint Presentation</vt:lpstr>
      <vt:lpstr>PowerPoint Presentation</vt:lpstr>
      <vt:lpstr>Assessing Mental Toughness</vt:lpstr>
      <vt:lpstr>Can we assess Mental Toughness?</vt:lpstr>
      <vt:lpstr>Digging deeper - MTQPlus</vt:lpstr>
      <vt:lpstr>PowerPoint Presentation</vt:lpstr>
      <vt:lpstr>Developing Mental Toughness</vt:lpstr>
      <vt:lpstr>Mental Toughness Development</vt:lpstr>
      <vt:lpstr>Mental Toughness Development</vt:lpstr>
      <vt:lpstr>A case study</vt:lpstr>
      <vt:lpstr>What emerged</vt:lpstr>
      <vt:lpstr>Another Case Study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Tudor-Tanase</dc:creator>
  <cp:lastModifiedBy>Windows User</cp:lastModifiedBy>
  <cp:revision>4</cp:revision>
  <dcterms:created xsi:type="dcterms:W3CDTF">2020-04-23T10:11:44Z</dcterms:created>
  <dcterms:modified xsi:type="dcterms:W3CDTF">2020-05-05T12:14:08Z</dcterms:modified>
</cp:coreProperties>
</file>